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diagrams/data1.xml" ContentType="application/vnd.openxmlformats-officedocument.drawingml.diagramData+xml"/>
  <Override PartName="/ppt/presentation.xml" ContentType="application/vnd.openxmlformats-officedocument.presentationml.presentation.main+xml"/>
  <Override PartName="/ppt/slides/slide24.xml" ContentType="application/vnd.openxmlformats-officedocument.presentationml.slide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25.xml" ContentType="application/vnd.openxmlformats-officedocument.presentationml.slide+xml"/>
  <Override PartName="/ppt/slides/slide5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1.xml" ContentType="application/vnd.openxmlformats-officedocument.presentationml.slide+xml"/>
  <Override PartName="/ppt/slides/slide20.xml" ContentType="application/vnd.openxmlformats-officedocument.presentationml.slide+xml"/>
  <Override PartName="/ppt/slides/slide19.xml" ContentType="application/vnd.openxmlformats-officedocument.presentationml.slide+xml"/>
  <Override PartName="/ppt/slides/slide18.xml" ContentType="application/vnd.openxmlformats-officedocument.presentationml.slide+xml"/>
  <Override PartName="/ppt/slides/slide17.xml" ContentType="application/vnd.openxmlformats-officedocument.presentationml.slide+xml"/>
  <Override PartName="/ppt/slides/slide16.xml" ContentType="application/vnd.openxmlformats-officedocument.presentationml.slide+xml"/>
  <Override PartName="/ppt/slides/slide1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33.xml" ContentType="application/vnd.openxmlformats-officedocument.presentationml.slide+xml"/>
  <Override PartName="/ppt/slides/slide32.xml" ContentType="application/vnd.openxmlformats-officedocument.presentationml.slide+xml"/>
  <Override PartName="/ppt/slides/slide31.xml" ContentType="application/vnd.openxmlformats-officedocument.presentationml.slide+xml"/>
  <Override PartName="/ppt/slides/slide30.xml" ContentType="application/vnd.openxmlformats-officedocument.presentationml.slide+xml"/>
  <Override PartName="/ppt/slides/slide23.xml" ContentType="application/vnd.openxmlformats-officedocument.presentationml.slide+xml"/>
  <Override PartName="/ppt/slides/slide28.xml" ContentType="application/vnd.openxmlformats-officedocument.presentationml.slide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29.xml" ContentType="application/vnd.openxmlformats-officedocument.presentationml.slide+xml"/>
  <Override PartName="/ppt/slides/slide27.xml" ContentType="application/vnd.openxmlformats-officedocument.presentationml.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harts/colors1.xml" ContentType="application/vnd.ms-office.chartcolorstyle+xml"/>
  <Override PartName="/ppt/charts/style1.xml" ContentType="application/vnd.ms-office.chartstyl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charts/style3.xml" ContentType="application/vnd.ms-office.chartstyle+xml"/>
  <Override PartName="/ppt/charts/colors3.xml" ContentType="application/vnd.ms-office.chartcolorstyle+xml"/>
  <Override PartName="/ppt/diagrams/drawing1.xml" ContentType="application/vnd.ms-office.drawingml.diagramDrawing+xml"/>
  <Override PartName="/ppt/diagrams/colors1.xml" ContentType="application/vnd.openxmlformats-officedocument.drawingml.diagramColors+xml"/>
  <Override PartName="/ppt/diagrams/quickStyle1.xml" ContentType="application/vnd.openxmlformats-officedocument.drawingml.diagramStyle+xml"/>
  <Override PartName="/ppt/diagrams/layout1.xml" ContentType="application/vnd.openxmlformats-officedocument.drawingml.diagramLayout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258" r:id="rId3"/>
    <p:sldId id="270" r:id="rId4"/>
    <p:sldId id="275" r:id="rId5"/>
    <p:sldId id="329" r:id="rId6"/>
    <p:sldId id="312" r:id="rId7"/>
    <p:sldId id="311" r:id="rId8"/>
    <p:sldId id="276" r:id="rId9"/>
    <p:sldId id="313" r:id="rId10"/>
    <p:sldId id="314" r:id="rId11"/>
    <p:sldId id="306" r:id="rId12"/>
    <p:sldId id="277" r:id="rId13"/>
    <p:sldId id="307" r:id="rId14"/>
    <p:sldId id="304" r:id="rId15"/>
    <p:sldId id="305" r:id="rId16"/>
    <p:sldId id="308" r:id="rId17"/>
    <p:sldId id="315" r:id="rId18"/>
    <p:sldId id="316" r:id="rId19"/>
    <p:sldId id="317" r:id="rId20"/>
    <p:sldId id="269" r:id="rId21"/>
    <p:sldId id="303" r:id="rId22"/>
    <p:sldId id="318" r:id="rId23"/>
    <p:sldId id="320" r:id="rId24"/>
    <p:sldId id="321" r:id="rId25"/>
    <p:sldId id="322" r:id="rId26"/>
    <p:sldId id="323" r:id="rId27"/>
    <p:sldId id="326" r:id="rId28"/>
    <p:sldId id="325" r:id="rId29"/>
    <p:sldId id="319" r:id="rId30"/>
    <p:sldId id="324" r:id="rId31"/>
    <p:sldId id="328" r:id="rId32"/>
    <p:sldId id="327" r:id="rId33"/>
    <p:sldId id="301" r:id="rId34"/>
  </p:sldIdLst>
  <p:sldSz cx="9144000" cy="5143500" type="screen16x9"/>
  <p:notesSz cx="6797675" cy="9856788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3429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685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0287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17145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0574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24003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2743200" algn="l" defTabSz="6858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20">
          <p15:clr>
            <a:srgbClr val="A4A3A4"/>
          </p15:clr>
        </p15:guide>
        <p15:guide id="4" pos="2880">
          <p15:clr>
            <a:srgbClr val="A4A3A4"/>
          </p15:clr>
        </p15:guide>
        <p15:guide id="5" pos="29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0066FF"/>
    <a:srgbClr val="FF3300"/>
    <a:srgbClr val="005B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35758FB7-9AC5-4552-8A53-C91805E547FA}" styleName="Designformatvorlage 1 - Akz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0094" autoAdjust="0"/>
    <p:restoredTop sz="94622" autoAdjust="0"/>
  </p:normalViewPr>
  <p:slideViewPr>
    <p:cSldViewPr snapToGrid="0">
      <p:cViewPr varScale="1">
        <p:scale>
          <a:sx n="144" d="100"/>
          <a:sy n="144" d="100"/>
        </p:scale>
        <p:origin x="276" y="120"/>
      </p:cViewPr>
      <p:guideLst>
        <p:guide orient="horz" pos="2160"/>
        <p:guide pos="3840"/>
        <p:guide orient="horz" pos="1620"/>
        <p:guide pos="2880"/>
        <p:guide pos="29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customXml" Target="../customXml/item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-Arbeitsblat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sz="2000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r>
              <a:rPr lang="de-DE" sz="1200" b="1" dirty="0"/>
              <a:t>Ladendiebstahl - Land Sachsen-Anhalt</a:t>
            </a:r>
          </a:p>
          <a:p>
            <a:pPr algn="ctr" rtl="0">
              <a:defRPr sz="2000" b="1"/>
            </a:pPr>
            <a:r>
              <a:rPr lang="de-DE" sz="1100" b="1" dirty="0"/>
              <a:t>Gesamtfälle und Aufklärungsquote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'Übersicht LSA'!$A$6</c:f>
              <c:strCache>
                <c:ptCount val="1"/>
                <c:pt idx="0">
                  <c:v>erfasste Fälle</c:v>
                </c:pt>
              </c:strCache>
            </c:strRef>
          </c:tx>
          <c:spPr>
            <a:solidFill>
              <a:schemeClr val="accent1">
                <a:shade val="65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'Übersicht LSA'!$B$5:$F$5</c:f>
              <c:numCache>
                <c:formatCode>@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'Übersicht LSA'!$B$6:$F$6</c:f>
              <c:numCache>
                <c:formatCode>#,##0</c:formatCode>
                <c:ptCount val="5"/>
                <c:pt idx="0">
                  <c:v>9665</c:v>
                </c:pt>
                <c:pt idx="1">
                  <c:v>8742</c:v>
                </c:pt>
                <c:pt idx="2">
                  <c:v>7058</c:v>
                </c:pt>
                <c:pt idx="3">
                  <c:v>8869</c:v>
                </c:pt>
                <c:pt idx="4">
                  <c:v>11787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E9-47A1-9FF9-2FD2D044D7F0}"/>
            </c:ext>
          </c:extLst>
        </c:ser>
        <c:ser>
          <c:idx val="1"/>
          <c:order val="1"/>
          <c:tx>
            <c:strRef>
              <c:f>'Übersicht LSA'!$A$7</c:f>
              <c:strCache>
                <c:ptCount val="1"/>
                <c:pt idx="0">
                  <c:v>aufgeklärte Fälle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6.4851417063037618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A4E9-47A1-9FF9-2FD2D044D7F0}"/>
                </c:ext>
              </c:extLst>
            </c:dLbl>
            <c:dLbl>
              <c:idx val="2"/>
              <c:layout>
                <c:manualLayout>
                  <c:x val="4.3234278042025079E-3"/>
                  <c:y val="7.168143191279926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A4E9-47A1-9FF9-2FD2D044D7F0}"/>
                </c:ext>
              </c:extLst>
            </c:dLbl>
            <c:dLbl>
              <c:idx val="3"/>
              <c:layout>
                <c:manualLayout>
                  <c:x val="1.6656255414102708E-3"/>
                  <c:y val="-7.4074074074074528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A4E9-47A1-9FF9-2FD2D044D7F0}"/>
                </c:ext>
              </c:extLst>
            </c:dLbl>
            <c:dLbl>
              <c:idx val="4"/>
              <c:layout>
                <c:manualLayout>
                  <c:x val="8.6468556084050158E-3"/>
                  <c:y val="-3.2853610098992285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A4E9-47A1-9FF9-2FD2D044D7F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'Übersicht LSA'!$B$5:$F$5</c:f>
              <c:numCache>
                <c:formatCode>@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'Übersicht LSA'!$B$7:$F$7</c:f>
              <c:numCache>
                <c:formatCode>#,##0</c:formatCode>
                <c:ptCount val="5"/>
                <c:pt idx="0">
                  <c:v>8606</c:v>
                </c:pt>
                <c:pt idx="1">
                  <c:v>7722</c:v>
                </c:pt>
                <c:pt idx="2">
                  <c:v>6151</c:v>
                </c:pt>
                <c:pt idx="3">
                  <c:v>7791</c:v>
                </c:pt>
                <c:pt idx="4">
                  <c:v>10234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4E9-47A1-9FF9-2FD2D044D7F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601389072"/>
        <c:axId val="601392352"/>
      </c:barChart>
      <c:lineChart>
        <c:grouping val="standard"/>
        <c:varyColors val="0"/>
        <c:ser>
          <c:idx val="2"/>
          <c:order val="2"/>
          <c:tx>
            <c:strRef>
              <c:f>'Übersicht LSA'!$A$8</c:f>
              <c:strCache>
                <c:ptCount val="1"/>
                <c:pt idx="0">
                  <c:v>Aufklärungsquote</c:v>
                </c:pt>
              </c:strCache>
            </c:strRef>
          </c:tx>
          <c:spPr>
            <a:ln w="28575" cap="rnd">
              <a:solidFill>
                <a:schemeClr val="accent1">
                  <a:tint val="65000"/>
                </a:schemeClr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>
                  <a:tint val="65000"/>
                </a:schemeClr>
              </a:solidFill>
              <a:ln w="9525">
                <a:solidFill>
                  <a:schemeClr val="accent1">
                    <a:tint val="65000"/>
                  </a:schemeClr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3.6643761911025988E-2"/>
                  <c:y val="-3.7037037037037063E-2"/>
                </c:manualLayout>
              </c:layout>
              <c:spPr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1">
                          <a:lumMod val="5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A4E9-47A1-9FF9-2FD2D044D7F0}"/>
                </c:ext>
              </c:extLst>
            </c:dLbl>
            <c:dLbl>
              <c:idx val="1"/>
              <c:layout>
                <c:manualLayout>
                  <c:x val="-3.3312510828205417E-2"/>
                  <c:y val="-5.6790123456790124E-2"/>
                </c:manualLayout>
              </c:layout>
              <c:spPr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1">
                          <a:lumMod val="5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A4E9-47A1-9FF9-2FD2D044D7F0}"/>
                </c:ext>
              </c:extLst>
            </c:dLbl>
            <c:dLbl>
              <c:idx val="2"/>
              <c:layout>
                <c:manualLayout>
                  <c:x val="-3.3312510828205473E-2"/>
                  <c:y val="3.9506172839506172E-2"/>
                </c:manualLayout>
              </c:layout>
              <c:spPr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1">
                          <a:lumMod val="5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4E9-47A1-9FF9-2FD2D044D7F0}"/>
                </c:ext>
              </c:extLst>
            </c:dLbl>
            <c:dLbl>
              <c:idx val="3"/>
              <c:layout>
                <c:manualLayout>
                  <c:x val="-2.9981259745384872E-2"/>
                  <c:y val="5.185185185185185E-2"/>
                </c:manualLayout>
              </c:layout>
              <c:spPr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1">
                          <a:lumMod val="5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A4E9-47A1-9FF9-2FD2D044D7F0}"/>
                </c:ext>
              </c:extLst>
            </c:dLbl>
            <c:dLbl>
              <c:idx val="4"/>
              <c:layout>
                <c:manualLayout>
                  <c:x val="-3.1646885286795268E-2"/>
                  <c:y val="2.7160493827160494E-2"/>
                </c:manualLayout>
              </c:layout>
              <c:spPr>
                <a:solidFill>
                  <a:schemeClr val="accent1">
                    <a:lumMod val="20000"/>
                    <a:lumOff val="80000"/>
                  </a:schemeClr>
                </a:solidFill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0" i="0" u="none" strike="noStrike" kern="1200" baseline="0">
                      <a:solidFill>
                        <a:schemeClr val="accent1">
                          <a:lumMod val="50000"/>
                        </a:schemeClr>
                      </a:solidFill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defRPr>
                  </a:pPr>
                  <a:endParaRPr lang="de-DE"/>
                </a:p>
              </c:txPr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A4E9-47A1-9FF9-2FD2D044D7F0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'Übersicht LSA'!$B$5:$F$5</c:f>
              <c:numCache>
                <c:formatCode>@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'Übersicht LSA'!$B$8:$F$8</c:f>
              <c:numCache>
                <c:formatCode>0.0</c:formatCode>
                <c:ptCount val="5"/>
                <c:pt idx="0">
                  <c:v>89</c:v>
                </c:pt>
                <c:pt idx="1">
                  <c:v>88.3</c:v>
                </c:pt>
                <c:pt idx="2">
                  <c:v>87.100000000000009</c:v>
                </c:pt>
                <c:pt idx="3">
                  <c:v>87.8</c:v>
                </c:pt>
                <c:pt idx="4">
                  <c:v>86.8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8-A4E9-47A1-9FF9-2FD2D044D7F0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492956728"/>
        <c:axId val="492953448"/>
      </c:lineChart>
      <c:catAx>
        <c:axId val="601389072"/>
        <c:scaling>
          <c:orientation val="minMax"/>
        </c:scaling>
        <c:delete val="0"/>
        <c:axPos val="b"/>
        <c:numFmt formatCode="@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de-DE"/>
          </a:p>
        </c:txPr>
        <c:crossAx val="601392352"/>
        <c:crosses val="autoZero"/>
        <c:auto val="1"/>
        <c:lblAlgn val="ctr"/>
        <c:lblOffset val="100"/>
        <c:noMultiLvlLbl val="0"/>
      </c:catAx>
      <c:valAx>
        <c:axId val="6013923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de-DE" sz="1100">
                    <a:solidFill>
                      <a:schemeClr val="tx1"/>
                    </a:solidFill>
                  </a:rPr>
                  <a:t>Anzahl</a:t>
                </a:r>
                <a:r>
                  <a:rPr lang="de-DE" sz="1100" baseline="0">
                    <a:solidFill>
                      <a:schemeClr val="tx1"/>
                    </a:solidFill>
                  </a:rPr>
                  <a:t> Fälle</a:t>
                </a:r>
                <a:endParaRPr lang="de-DE" sz="1100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de-DE"/>
            </a:p>
          </c:txPr>
        </c:title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de-DE"/>
          </a:p>
        </c:txPr>
        <c:crossAx val="601389072"/>
        <c:crosses val="autoZero"/>
        <c:crossBetween val="between"/>
      </c:valAx>
      <c:valAx>
        <c:axId val="492953448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100" b="0" i="0" u="none" strike="noStrike" kern="1200" baseline="0">
                    <a:solidFill>
                      <a:schemeClr val="tx1"/>
                    </a:solidFill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defRPr>
                </a:pPr>
                <a:r>
                  <a:rPr lang="de-DE" sz="1100">
                    <a:solidFill>
                      <a:schemeClr val="tx1"/>
                    </a:solidFill>
                  </a:rPr>
                  <a:t>Aufklärungsquote</a:t>
                </a:r>
                <a:r>
                  <a:rPr lang="de-DE" sz="1100" baseline="0">
                    <a:solidFill>
                      <a:schemeClr val="tx1"/>
                    </a:solidFill>
                  </a:rPr>
                  <a:t> in %</a:t>
                </a:r>
                <a:endParaRPr lang="de-DE" sz="1100">
                  <a:solidFill>
                    <a:schemeClr val="tx1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100" b="0" i="0" u="none" strike="noStrike" kern="1200" baseline="0">
                  <a:solidFill>
                    <a:schemeClr val="tx1"/>
                  </a:solidFill>
                  <a:latin typeface="Arial" panose="020B0604020202020204" pitchFamily="34" charset="0"/>
                  <a:ea typeface="+mn-ea"/>
                  <a:cs typeface="Arial" panose="020B0604020202020204" pitchFamily="34" charset="0"/>
                </a:defRPr>
              </a:pPr>
              <a:endParaRPr lang="de-DE"/>
            </a:p>
          </c:txPr>
        </c:title>
        <c:numFmt formatCode="0.0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pPr>
            <a:endParaRPr lang="de-DE"/>
          </a:p>
        </c:txPr>
        <c:crossAx val="492956728"/>
        <c:crosses val="max"/>
        <c:crossBetween val="between"/>
      </c:valAx>
      <c:catAx>
        <c:axId val="492956728"/>
        <c:scaling>
          <c:orientation val="minMax"/>
        </c:scaling>
        <c:delete val="1"/>
        <c:axPos val="b"/>
        <c:numFmt formatCode="@" sourceLinked="1"/>
        <c:majorTickMark val="out"/>
        <c:minorTickMark val="none"/>
        <c:tickLblPos val="nextTo"/>
        <c:crossAx val="492953448"/>
        <c:crosses val="autoZero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Arial" panose="020B0604020202020204" pitchFamily="34" charset="0"/>
          <a:cs typeface="Arial" panose="020B0604020202020204" pitchFamily="34" charset="0"/>
        </a:defRPr>
      </a:pPr>
      <a:endParaRPr lang="de-DE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Gesamtfälle</a:t>
            </a:r>
            <a:r>
              <a:rPr lang="en-US" baseline="0" dirty="0"/>
              <a:t> </a:t>
            </a:r>
            <a:r>
              <a:rPr lang="en-US" baseline="0" dirty="0" err="1"/>
              <a:t>Ladendiebstahl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'PI Magdeburg LKs ges.'!$A$7</c:f>
              <c:strCache>
                <c:ptCount val="1"/>
                <c:pt idx="0">
                  <c:v>Magdeburg</c:v>
                </c:pt>
              </c:strCache>
            </c:strRef>
          </c:tx>
          <c:spPr>
            <a:solidFill>
              <a:schemeClr val="accent1">
                <a:shade val="53000"/>
              </a:schemeClr>
            </a:solidFill>
            <a:ln>
              <a:noFill/>
            </a:ln>
            <a:effectLst/>
          </c:spPr>
          <c:invertIfNegative val="0"/>
          <c:cat>
            <c:numRef>
              <c:f>'PI Magdeburg LKs ges.'!$B$6:$F$6</c:f>
              <c:numCache>
                <c:formatCode>@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'PI Magdeburg LKs ges.'!$B$7:$F$7</c:f>
              <c:numCache>
                <c:formatCode>#,##0</c:formatCode>
                <c:ptCount val="5"/>
                <c:pt idx="0">
                  <c:v>2203</c:v>
                </c:pt>
                <c:pt idx="1">
                  <c:v>1955</c:v>
                </c:pt>
                <c:pt idx="2">
                  <c:v>1580</c:v>
                </c:pt>
                <c:pt idx="3">
                  <c:v>2411</c:v>
                </c:pt>
                <c:pt idx="4">
                  <c:v>3133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0EC-420F-ABD2-9353E4D802D8}"/>
            </c:ext>
          </c:extLst>
        </c:ser>
        <c:ser>
          <c:idx val="1"/>
          <c:order val="1"/>
          <c:tx>
            <c:strRef>
              <c:f>'PI Magdeburg LKs ges.'!$A$8</c:f>
              <c:strCache>
                <c:ptCount val="1"/>
                <c:pt idx="0">
                  <c:v>Börde</c:v>
                </c:pt>
              </c:strCache>
            </c:strRef>
          </c:tx>
          <c:spPr>
            <a:solidFill>
              <a:schemeClr val="accent1">
                <a:shade val="76000"/>
              </a:schemeClr>
            </a:solidFill>
            <a:ln>
              <a:noFill/>
            </a:ln>
            <a:effectLst/>
          </c:spPr>
          <c:invertIfNegative val="0"/>
          <c:cat>
            <c:numRef>
              <c:f>'PI Magdeburg LKs ges.'!$B$6:$F$6</c:f>
              <c:numCache>
                <c:formatCode>@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'PI Magdeburg LKs ges.'!$B$8:$F$8</c:f>
              <c:numCache>
                <c:formatCode>#,##0</c:formatCode>
                <c:ptCount val="5"/>
                <c:pt idx="0">
                  <c:v>407</c:v>
                </c:pt>
                <c:pt idx="1">
                  <c:v>251</c:v>
                </c:pt>
                <c:pt idx="2">
                  <c:v>255</c:v>
                </c:pt>
                <c:pt idx="3">
                  <c:v>291</c:v>
                </c:pt>
                <c:pt idx="4">
                  <c:v>421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0EC-420F-ABD2-9353E4D802D8}"/>
            </c:ext>
          </c:extLst>
        </c:ser>
        <c:ser>
          <c:idx val="2"/>
          <c:order val="2"/>
          <c:tx>
            <c:strRef>
              <c:f>'PI Magdeburg LKs ges.'!$A$9</c:f>
              <c:strCache>
                <c:ptCount val="1"/>
                <c:pt idx="0">
                  <c:v>Salzlandkreis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'PI Magdeburg LKs ges.'!$B$6:$F$6</c:f>
              <c:numCache>
                <c:formatCode>@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'PI Magdeburg LKs ges.'!$B$9:$F$9</c:f>
              <c:numCache>
                <c:formatCode>#,##0</c:formatCode>
                <c:ptCount val="5"/>
                <c:pt idx="0">
                  <c:v>694</c:v>
                </c:pt>
                <c:pt idx="1">
                  <c:v>636</c:v>
                </c:pt>
                <c:pt idx="2">
                  <c:v>373</c:v>
                </c:pt>
                <c:pt idx="3">
                  <c:v>561</c:v>
                </c:pt>
                <c:pt idx="4">
                  <c:v>694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0EC-420F-ABD2-9353E4D802D8}"/>
            </c:ext>
          </c:extLst>
        </c:ser>
        <c:ser>
          <c:idx val="3"/>
          <c:order val="3"/>
          <c:tx>
            <c:strRef>
              <c:f>'PI Magdeburg LKs ges.'!$A$10</c:f>
              <c:strCache>
                <c:ptCount val="1"/>
                <c:pt idx="0">
                  <c:v>Harz</c:v>
                </c:pt>
              </c:strCache>
            </c:strRef>
          </c:tx>
          <c:spPr>
            <a:solidFill>
              <a:schemeClr val="accent1">
                <a:tint val="77000"/>
              </a:schemeClr>
            </a:solidFill>
            <a:ln>
              <a:noFill/>
            </a:ln>
            <a:effectLst/>
          </c:spPr>
          <c:invertIfNegative val="0"/>
          <c:cat>
            <c:numRef>
              <c:f>'PI Magdeburg LKs ges.'!$B$6:$F$6</c:f>
              <c:numCache>
                <c:formatCode>@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'PI Magdeburg LKs ges.'!$B$10:$F$10</c:f>
              <c:numCache>
                <c:formatCode>#,##0</c:formatCode>
                <c:ptCount val="5"/>
                <c:pt idx="0">
                  <c:v>786</c:v>
                </c:pt>
                <c:pt idx="1">
                  <c:v>607</c:v>
                </c:pt>
                <c:pt idx="2">
                  <c:v>458</c:v>
                </c:pt>
                <c:pt idx="3">
                  <c:v>547</c:v>
                </c:pt>
                <c:pt idx="4">
                  <c:v>802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30EC-420F-ABD2-9353E4D802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801656400"/>
        <c:axId val="801647248"/>
      </c:barChart>
      <c:lineChart>
        <c:grouping val="standard"/>
        <c:varyColors val="0"/>
        <c:ser>
          <c:idx val="4"/>
          <c:order val="4"/>
          <c:tx>
            <c:strRef>
              <c:f>'PI Magdeburg LKs ges.'!$A$11</c:f>
              <c:strCache>
                <c:ptCount val="1"/>
                <c:pt idx="0">
                  <c:v>Gesamt</c:v>
                </c:pt>
              </c:strCache>
            </c:strRef>
          </c:tx>
          <c:spPr>
            <a:ln w="28575" cap="rnd">
              <a:solidFill>
                <a:schemeClr val="accent1">
                  <a:tint val="54000"/>
                </a:schemeClr>
              </a:solidFill>
              <a:round/>
            </a:ln>
            <a:effectLst/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'PI Magdeburg LKs ges.'!$B$6:$F$6</c:f>
              <c:numCache>
                <c:formatCode>@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'PI Magdeburg LKs ges.'!$B$11:$F$11</c:f>
              <c:numCache>
                <c:formatCode>#,##0</c:formatCode>
                <c:ptCount val="5"/>
                <c:pt idx="0">
                  <c:v>4090</c:v>
                </c:pt>
                <c:pt idx="1">
                  <c:v>3449</c:v>
                </c:pt>
                <c:pt idx="2">
                  <c:v>2666</c:v>
                </c:pt>
                <c:pt idx="3">
                  <c:v>3810</c:v>
                </c:pt>
                <c:pt idx="4">
                  <c:v>5050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30EC-420F-ABD2-9353E4D802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801656400"/>
        <c:axId val="801647248"/>
      </c:lineChart>
      <c:catAx>
        <c:axId val="801656400"/>
        <c:scaling>
          <c:orientation val="minMax"/>
        </c:scaling>
        <c:delete val="0"/>
        <c:axPos val="b"/>
        <c:numFmt formatCode="@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801647248"/>
        <c:crosses val="autoZero"/>
        <c:auto val="1"/>
        <c:lblAlgn val="ctr"/>
        <c:lblOffset val="100"/>
        <c:noMultiLvlLbl val="0"/>
      </c:catAx>
      <c:valAx>
        <c:axId val="8016472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80165640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Gesamtfälle</a:t>
            </a:r>
            <a:r>
              <a:rPr lang="en-US" dirty="0"/>
              <a:t> </a:t>
            </a:r>
            <a:r>
              <a:rPr lang="en-US" dirty="0" err="1"/>
              <a:t>Ladendiebstahl</a:t>
            </a:r>
            <a:r>
              <a:rPr lang="en-US" dirty="0"/>
              <a:t>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'PI Magdeburg LKs ges.'!$B$6:$F$6</c:f>
              <c:numCache>
                <c:formatCode>@</c:formatCode>
                <c:ptCount val="5"/>
                <c:pt idx="0">
                  <c:v>2019</c:v>
                </c:pt>
                <c:pt idx="1">
                  <c:v>2020</c:v>
                </c:pt>
                <c:pt idx="2">
                  <c:v>2021</c:v>
                </c:pt>
                <c:pt idx="3">
                  <c:v>2022</c:v>
                </c:pt>
                <c:pt idx="4">
                  <c:v>2023</c:v>
                </c:pt>
              </c:numCache>
            </c:numRef>
          </c:cat>
          <c:val>
            <c:numRef>
              <c:f>'PI Magdeburg LKs ges.'!$B$7:$F$7</c:f>
              <c:numCache>
                <c:formatCode>#,##0</c:formatCode>
                <c:ptCount val="5"/>
                <c:pt idx="0">
                  <c:v>2203</c:v>
                </c:pt>
                <c:pt idx="1">
                  <c:v>1955</c:v>
                </c:pt>
                <c:pt idx="2">
                  <c:v>1580</c:v>
                </c:pt>
                <c:pt idx="3">
                  <c:v>2411</c:v>
                </c:pt>
                <c:pt idx="4">
                  <c:v>3133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A14-4829-BFFC-ADB10E3619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29986640"/>
        <c:axId val="429987056"/>
      </c:barChart>
      <c:catAx>
        <c:axId val="429986640"/>
        <c:scaling>
          <c:orientation val="minMax"/>
        </c:scaling>
        <c:delete val="0"/>
        <c:axPos val="b"/>
        <c:numFmt formatCode="@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29987056"/>
        <c:crosses val="autoZero"/>
        <c:auto val="1"/>
        <c:lblAlgn val="ctr"/>
        <c:lblOffset val="100"/>
        <c:noMultiLvlLbl val="0"/>
      </c:catAx>
      <c:valAx>
        <c:axId val="42998705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4299866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Altersstruktur der Tatverdächtigen im Jahr</a:t>
            </a:r>
            <a:r>
              <a:rPr lang="en-US" baseline="0"/>
              <a:t> 2023</a:t>
            </a:r>
            <a:endParaRPr lang="en-U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de-DE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Tabelle1!$A$2</c:f>
              <c:strCache>
                <c:ptCount val="1"/>
                <c:pt idx="0">
                  <c:v>2023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Tabelle1!$B$1:$E$1</c:f>
              <c:strCache>
                <c:ptCount val="4"/>
                <c:pt idx="0">
                  <c:v>Kinder
(bis unter 14 Jahre)</c:v>
                </c:pt>
                <c:pt idx="1">
                  <c:v>Jugendliche 
(14 bis unter 18 Jahre)</c:v>
                </c:pt>
                <c:pt idx="2">
                  <c:v>Heranwachsende 
(18 bis unter 21 Jahre)</c:v>
                </c:pt>
                <c:pt idx="3">
                  <c:v>Erwachsene 
(21 Jahre und älter)</c:v>
                </c:pt>
              </c:strCache>
            </c:strRef>
          </c:cat>
          <c:val>
            <c:numRef>
              <c:f>Tabelle1!$B$2:$E$2</c:f>
              <c:numCache>
                <c:formatCode>#,##0</c:formatCode>
                <c:ptCount val="4"/>
                <c:pt idx="0">
                  <c:v>149</c:v>
                </c:pt>
                <c:pt idx="1">
                  <c:v>218</c:v>
                </c:pt>
                <c:pt idx="2">
                  <c:v>135</c:v>
                </c:pt>
                <c:pt idx="3">
                  <c:v>1298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CCD-41B4-B9C4-7F7C44582E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798247440"/>
        <c:axId val="798245360"/>
      </c:barChart>
      <c:catAx>
        <c:axId val="79824744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98245360"/>
        <c:crosses val="autoZero"/>
        <c:auto val="1"/>
        <c:lblAlgn val="ctr"/>
        <c:lblOffset val="100"/>
        <c:noMultiLvlLbl val="0"/>
      </c:catAx>
      <c:valAx>
        <c:axId val="7982453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de-DE"/>
          </a:p>
        </c:txPr>
        <c:crossAx val="79824744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2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3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4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C477F9A-086C-441E-ABB4-F40F94B09E9D}" type="doc">
      <dgm:prSet loTypeId="urn:microsoft.com/office/officeart/2005/8/layout/chevron1" loCatId="process" qsTypeId="urn:microsoft.com/office/officeart/2005/8/quickstyle/simple1" qsCatId="simple" csTypeId="urn:microsoft.com/office/officeart/2005/8/colors/accent1_2" csCatId="accent1" phldr="1"/>
      <dgm:spPr/>
    </dgm:pt>
    <dgm:pt modelId="{903BA5A2-BAA1-40B0-9751-9F80C482437F}">
      <dgm:prSet phldrT="[Text]"/>
      <dgm:spPr/>
      <dgm:t>
        <a:bodyPr/>
        <a:lstStyle/>
        <a:p>
          <a:r>
            <a:rPr lang="de-DE" dirty="0"/>
            <a:t>Diebstahl oder Betrug einer geringwertigen Sache (bis zu 25€)</a:t>
          </a:r>
        </a:p>
      </dgm:t>
    </dgm:pt>
    <dgm:pt modelId="{C66E3D3D-271E-40D8-87DD-553A21CE09A2}" type="parTrans" cxnId="{E3ED6B15-7759-46AC-BB3A-B616FD25840F}">
      <dgm:prSet/>
      <dgm:spPr/>
      <dgm:t>
        <a:bodyPr/>
        <a:lstStyle/>
        <a:p>
          <a:endParaRPr lang="de-DE"/>
        </a:p>
      </dgm:t>
    </dgm:pt>
    <dgm:pt modelId="{7B3FF91C-DC06-4A74-B8AD-E431FF3AD65A}" type="sibTrans" cxnId="{E3ED6B15-7759-46AC-BB3A-B616FD25840F}">
      <dgm:prSet/>
      <dgm:spPr/>
      <dgm:t>
        <a:bodyPr/>
        <a:lstStyle/>
        <a:p>
          <a:endParaRPr lang="de-DE"/>
        </a:p>
      </dgm:t>
    </dgm:pt>
    <dgm:pt modelId="{ADBD1BE1-E3A5-478D-861F-F0AC4DF99946}">
      <dgm:prSet phldrT="[Text]"/>
      <dgm:spPr/>
      <dgm:t>
        <a:bodyPr/>
        <a:lstStyle/>
        <a:p>
          <a:r>
            <a:rPr lang="de-DE" dirty="0"/>
            <a:t>Verfolgung nur auf Strafantrag (§248a StGB i.V. §263 Abs. 4 StGB)</a:t>
          </a:r>
        </a:p>
      </dgm:t>
    </dgm:pt>
    <dgm:pt modelId="{231F8A2F-54DB-46BA-94F3-AE83E0C407E8}" type="parTrans" cxnId="{C5204BB8-D6A3-4F0A-B824-E11B96BE39C3}">
      <dgm:prSet/>
      <dgm:spPr/>
      <dgm:t>
        <a:bodyPr/>
        <a:lstStyle/>
        <a:p>
          <a:endParaRPr lang="de-DE"/>
        </a:p>
      </dgm:t>
    </dgm:pt>
    <dgm:pt modelId="{DB3CA075-AACE-4651-A8C7-07526FD4982E}" type="sibTrans" cxnId="{C5204BB8-D6A3-4F0A-B824-E11B96BE39C3}">
      <dgm:prSet/>
      <dgm:spPr/>
      <dgm:t>
        <a:bodyPr/>
        <a:lstStyle/>
        <a:p>
          <a:endParaRPr lang="de-DE"/>
        </a:p>
      </dgm:t>
    </dgm:pt>
    <dgm:pt modelId="{DF51CB83-15C1-481D-A309-7AB0401C6592}">
      <dgm:prSet phldrT="[Text]"/>
      <dgm:spPr>
        <a:solidFill>
          <a:srgbClr val="0070C0"/>
        </a:solidFill>
      </dgm:spPr>
      <dgm:t>
        <a:bodyPr/>
        <a:lstStyle/>
        <a:p>
          <a:r>
            <a:rPr lang="de-DE" dirty="0"/>
            <a:t>Ausnahme: besonderes öffentliches Interesse</a:t>
          </a:r>
        </a:p>
      </dgm:t>
    </dgm:pt>
    <dgm:pt modelId="{9A5B383B-C396-4D46-BAF2-67D9F7222686}" type="parTrans" cxnId="{B21BBF63-25B3-4F9E-8354-AA2291A0813B}">
      <dgm:prSet/>
      <dgm:spPr/>
      <dgm:t>
        <a:bodyPr/>
        <a:lstStyle/>
        <a:p>
          <a:endParaRPr lang="de-DE"/>
        </a:p>
      </dgm:t>
    </dgm:pt>
    <dgm:pt modelId="{4BDB9EC0-322B-43BE-9E77-36C3162B01B7}" type="sibTrans" cxnId="{B21BBF63-25B3-4F9E-8354-AA2291A0813B}">
      <dgm:prSet/>
      <dgm:spPr/>
      <dgm:t>
        <a:bodyPr/>
        <a:lstStyle/>
        <a:p>
          <a:endParaRPr lang="de-DE"/>
        </a:p>
      </dgm:t>
    </dgm:pt>
    <dgm:pt modelId="{9E76A2FC-B0D7-4567-B0AB-7AF32731054D}" type="pres">
      <dgm:prSet presAssocID="{2C477F9A-086C-441E-ABB4-F40F94B09E9D}" presName="Name0" presStyleCnt="0">
        <dgm:presLayoutVars>
          <dgm:dir/>
          <dgm:animLvl val="lvl"/>
          <dgm:resizeHandles val="exact"/>
        </dgm:presLayoutVars>
      </dgm:prSet>
      <dgm:spPr/>
    </dgm:pt>
    <dgm:pt modelId="{E559BA32-1936-4DFB-B8A1-18C57E0D0214}" type="pres">
      <dgm:prSet presAssocID="{903BA5A2-BAA1-40B0-9751-9F80C482437F}" presName="parTxOnly" presStyleLbl="node1" presStyleIdx="0" presStyleCnt="3" custLinFactNeighborX="2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71C6FD1-4C3B-4EC5-9185-C4F62B829BAE}" type="pres">
      <dgm:prSet presAssocID="{7B3FF91C-DC06-4A74-B8AD-E431FF3AD65A}" presName="parTxOnlySpace" presStyleCnt="0"/>
      <dgm:spPr/>
    </dgm:pt>
    <dgm:pt modelId="{F368D831-2BB9-4937-8710-4C7D7AC75F58}" type="pres">
      <dgm:prSet presAssocID="{ADBD1BE1-E3A5-478D-861F-F0AC4DF99946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B25C4D21-78B9-4C19-8248-EB2750175447}" type="pres">
      <dgm:prSet presAssocID="{DB3CA075-AACE-4651-A8C7-07526FD4982E}" presName="parTxOnlySpace" presStyleCnt="0"/>
      <dgm:spPr/>
    </dgm:pt>
    <dgm:pt modelId="{756C080D-AFDD-42EF-A60F-C20EDAF0D174}" type="pres">
      <dgm:prSet presAssocID="{DF51CB83-15C1-481D-A309-7AB0401C6592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D5515C95-DDCB-49A7-80BA-C1760A4BFA75}" type="presOf" srcId="{ADBD1BE1-E3A5-478D-861F-F0AC4DF99946}" destId="{F368D831-2BB9-4937-8710-4C7D7AC75F58}" srcOrd="0" destOrd="0" presId="urn:microsoft.com/office/officeart/2005/8/layout/chevron1"/>
    <dgm:cxn modelId="{8601FBAF-C8B4-459E-849F-2972E68064DC}" type="presOf" srcId="{2C477F9A-086C-441E-ABB4-F40F94B09E9D}" destId="{9E76A2FC-B0D7-4567-B0AB-7AF32731054D}" srcOrd="0" destOrd="0" presId="urn:microsoft.com/office/officeart/2005/8/layout/chevron1"/>
    <dgm:cxn modelId="{E3ED6B15-7759-46AC-BB3A-B616FD25840F}" srcId="{2C477F9A-086C-441E-ABB4-F40F94B09E9D}" destId="{903BA5A2-BAA1-40B0-9751-9F80C482437F}" srcOrd="0" destOrd="0" parTransId="{C66E3D3D-271E-40D8-87DD-553A21CE09A2}" sibTransId="{7B3FF91C-DC06-4A74-B8AD-E431FF3AD65A}"/>
    <dgm:cxn modelId="{B21BBF63-25B3-4F9E-8354-AA2291A0813B}" srcId="{2C477F9A-086C-441E-ABB4-F40F94B09E9D}" destId="{DF51CB83-15C1-481D-A309-7AB0401C6592}" srcOrd="2" destOrd="0" parTransId="{9A5B383B-C396-4D46-BAF2-67D9F7222686}" sibTransId="{4BDB9EC0-322B-43BE-9E77-36C3162B01B7}"/>
    <dgm:cxn modelId="{EC387620-F704-4069-B753-758346446742}" type="presOf" srcId="{DF51CB83-15C1-481D-A309-7AB0401C6592}" destId="{756C080D-AFDD-42EF-A60F-C20EDAF0D174}" srcOrd="0" destOrd="0" presId="urn:microsoft.com/office/officeart/2005/8/layout/chevron1"/>
    <dgm:cxn modelId="{F88BEB64-0FA6-4AFB-9F48-B01EFE5A3CB8}" type="presOf" srcId="{903BA5A2-BAA1-40B0-9751-9F80C482437F}" destId="{E559BA32-1936-4DFB-B8A1-18C57E0D0214}" srcOrd="0" destOrd="0" presId="urn:microsoft.com/office/officeart/2005/8/layout/chevron1"/>
    <dgm:cxn modelId="{C5204BB8-D6A3-4F0A-B824-E11B96BE39C3}" srcId="{2C477F9A-086C-441E-ABB4-F40F94B09E9D}" destId="{ADBD1BE1-E3A5-478D-861F-F0AC4DF99946}" srcOrd="1" destOrd="0" parTransId="{231F8A2F-54DB-46BA-94F3-AE83E0C407E8}" sibTransId="{DB3CA075-AACE-4651-A8C7-07526FD4982E}"/>
    <dgm:cxn modelId="{4B6774C0-1EEA-4AF3-BFB5-E4DC350E0A9B}" type="presParOf" srcId="{9E76A2FC-B0D7-4567-B0AB-7AF32731054D}" destId="{E559BA32-1936-4DFB-B8A1-18C57E0D0214}" srcOrd="0" destOrd="0" presId="urn:microsoft.com/office/officeart/2005/8/layout/chevron1"/>
    <dgm:cxn modelId="{97901718-4790-40D5-B427-CD24CDCC9BD1}" type="presParOf" srcId="{9E76A2FC-B0D7-4567-B0AB-7AF32731054D}" destId="{371C6FD1-4C3B-4EC5-9185-C4F62B829BAE}" srcOrd="1" destOrd="0" presId="urn:microsoft.com/office/officeart/2005/8/layout/chevron1"/>
    <dgm:cxn modelId="{D957E707-8346-4343-8486-9F7D3E9AB3EA}" type="presParOf" srcId="{9E76A2FC-B0D7-4567-B0AB-7AF32731054D}" destId="{F368D831-2BB9-4937-8710-4C7D7AC75F58}" srcOrd="2" destOrd="0" presId="urn:microsoft.com/office/officeart/2005/8/layout/chevron1"/>
    <dgm:cxn modelId="{F3DC87A3-8D67-49DB-BBBC-F17642A691D0}" type="presParOf" srcId="{9E76A2FC-B0D7-4567-B0AB-7AF32731054D}" destId="{B25C4D21-78B9-4C19-8248-EB2750175447}" srcOrd="3" destOrd="0" presId="urn:microsoft.com/office/officeart/2005/8/layout/chevron1"/>
    <dgm:cxn modelId="{5A820401-3218-44CF-8292-D9E46D0A882B}" type="presParOf" srcId="{9E76A2FC-B0D7-4567-B0AB-7AF32731054D}" destId="{756C080D-AFDD-42EF-A60F-C20EDAF0D174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559BA32-1936-4DFB-B8A1-18C57E0D0214}">
      <dsp:nvSpPr>
        <dsp:cNvPr id="0" name=""/>
        <dsp:cNvSpPr/>
      </dsp:nvSpPr>
      <dsp:spPr>
        <a:xfrm>
          <a:off x="1959" y="977158"/>
          <a:ext cx="1919585" cy="76783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/>
            <a:t>Diebstahl oder Betrug einer geringwertigen Sache (bis zu 25€)</a:t>
          </a:r>
        </a:p>
      </dsp:txBody>
      <dsp:txXfrm>
        <a:off x="385876" y="977158"/>
        <a:ext cx="1151751" cy="767834"/>
      </dsp:txXfrm>
    </dsp:sp>
    <dsp:sp modelId="{F368D831-2BB9-4937-8710-4C7D7AC75F58}">
      <dsp:nvSpPr>
        <dsp:cNvPr id="0" name=""/>
        <dsp:cNvSpPr/>
      </dsp:nvSpPr>
      <dsp:spPr>
        <a:xfrm>
          <a:off x="1729202" y="977158"/>
          <a:ext cx="1919585" cy="76783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/>
            <a:t>Verfolgung nur auf Strafantrag (§248a StGB i.V. §263 Abs. 4 StGB)</a:t>
          </a:r>
        </a:p>
      </dsp:txBody>
      <dsp:txXfrm>
        <a:off x="2113119" y="977158"/>
        <a:ext cx="1151751" cy="767834"/>
      </dsp:txXfrm>
    </dsp:sp>
    <dsp:sp modelId="{756C080D-AFDD-42EF-A60F-C20EDAF0D174}">
      <dsp:nvSpPr>
        <dsp:cNvPr id="0" name=""/>
        <dsp:cNvSpPr/>
      </dsp:nvSpPr>
      <dsp:spPr>
        <a:xfrm>
          <a:off x="3456829" y="977158"/>
          <a:ext cx="1919585" cy="767834"/>
        </a:xfrm>
        <a:prstGeom prst="chevron">
          <a:avLst/>
        </a:prstGeom>
        <a:solidFill>
          <a:srgbClr val="0070C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4006" tIns="14669" rIns="14669" bIns="14669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/>
            <a:t>Ausnahme: besonderes öffentliches Interesse</a:t>
          </a:r>
        </a:p>
      </dsp:txBody>
      <dsp:txXfrm>
        <a:off x="3840746" y="977158"/>
        <a:ext cx="1151751" cy="76783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45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5" y="0"/>
            <a:ext cx="2945659" cy="4945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6AAD1A8E-68FE-4D10-9943-0D60AA6E7C4A}" type="datetimeFigureOut">
              <a:rPr lang="de-DE"/>
              <a:pPr>
                <a:defRPr/>
              </a:pPr>
              <a:t>19.06.2024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2" y="9362240"/>
            <a:ext cx="2945659" cy="494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0" hangingPunct="0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5" y="9362240"/>
            <a:ext cx="2945659" cy="494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fld id="{73C71822-0216-4323-A843-0DF9F8231C9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4929988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45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5" y="0"/>
            <a:ext cx="2945659" cy="4945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C55BE2B-5B34-4360-8949-C6E65E212D79}" type="datetimeFigureOut">
              <a:rPr lang="de-DE"/>
              <a:pPr>
                <a:defRPr/>
              </a:pPr>
              <a:t>19.06.2024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441325" y="1231900"/>
            <a:ext cx="5915025" cy="3327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43578"/>
            <a:ext cx="5438140" cy="388111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/>
              <a:t>Textmasterformat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2" y="9362240"/>
            <a:ext cx="2945659" cy="494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5" y="9362240"/>
            <a:ext cx="2945659" cy="494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C6C2884-8CED-4674-8A39-2AFB08B4AE4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921496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C6C2884-8CED-4674-8A39-2AFB08B4AE4F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40563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6C2884-8CED-4674-8A39-2AFB08B4AE4F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65346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C6C2884-8CED-4674-8A39-2AFB08B4AE4F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8205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 userDrawn="1"/>
        </p:nvSpPr>
        <p:spPr>
          <a:xfrm>
            <a:off x="0" y="1975500"/>
            <a:ext cx="9144000" cy="3168000"/>
          </a:xfrm>
          <a:prstGeom prst="rect">
            <a:avLst/>
          </a:prstGeom>
          <a:solidFill>
            <a:srgbClr val="005B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endParaRPr lang="de-DE">
              <a:solidFill>
                <a:schemeClr val="bg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252000" y="2063251"/>
            <a:ext cx="8640000" cy="1800000"/>
          </a:xfrm>
        </p:spPr>
        <p:txBody>
          <a:bodyPr anchor="ctr"/>
          <a:lstStyle>
            <a:lvl1pPr algn="ctr">
              <a:defRPr sz="2800"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</a:t>
            </a:r>
            <a:br>
              <a:rPr lang="de-DE" dirty="0"/>
            </a:br>
            <a:r>
              <a:rPr lang="de-DE" dirty="0"/>
              <a:t>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52000" y="4013970"/>
            <a:ext cx="8640000" cy="1080000"/>
          </a:xfrm>
        </p:spPr>
        <p:txBody>
          <a:bodyPr anchor="ctr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dirty="0"/>
              <a:t>Formatvorlage des Untertitelmasters</a:t>
            </a:r>
          </a:p>
          <a:p>
            <a:r>
              <a:rPr lang="de-DE" dirty="0"/>
              <a:t>durch Klicken bearbeiten</a:t>
            </a:r>
          </a:p>
        </p:txBody>
      </p:sp>
      <p:pic>
        <p:nvPicPr>
          <p:cNvPr id="6" name="Bild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34156" y="6350"/>
            <a:ext cx="2075688" cy="233172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2373" y="220253"/>
            <a:ext cx="7416000" cy="900000"/>
          </a:xfrm>
        </p:spPr>
        <p:txBody>
          <a:bodyPr anchor="t"/>
          <a:lstStyle>
            <a:lvl1pPr>
              <a:spcBef>
                <a:spcPts val="0"/>
              </a:spcBef>
              <a:spcAft>
                <a:spcPts val="0"/>
              </a:spcAft>
              <a:defRPr sz="2800" b="1"/>
            </a:lvl1pPr>
          </a:lstStyle>
          <a:p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="1" smtClean="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DE"/>
              <a:t>27.06.2024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DE" dirty="0"/>
              <a:t>Auftaktveranstaltung IHK Magdeburg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362A058-3342-4745-B0EB-D0584553CEFD}" type="slidenum">
              <a:rPr lang="de-DE" smtClean="0"/>
              <a:pPr>
                <a:defRPr/>
              </a:pPr>
              <a:t>‹Nr.›</a:t>
            </a:fld>
            <a:endParaRPr lang="de-DE"/>
          </a:p>
        </p:txBody>
      </p:sp>
      <p:sp useBgFill="1">
        <p:nvSpPr>
          <p:cNvPr id="10" name="Textfeld 9"/>
          <p:cNvSpPr txBox="1"/>
          <p:nvPr userDrawn="1"/>
        </p:nvSpPr>
        <p:spPr>
          <a:xfrm>
            <a:off x="8449056" y="3840480"/>
            <a:ext cx="437770" cy="9408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endParaRPr lang="de-DE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2F028607-C66E-4627-993E-57DC36F586B8}"/>
              </a:ext>
            </a:extLst>
          </p:cNvPr>
          <p:cNvGrpSpPr/>
          <p:nvPr userDrawn="1"/>
        </p:nvGrpSpPr>
        <p:grpSpPr>
          <a:xfrm>
            <a:off x="420702" y="1469560"/>
            <a:ext cx="1421416" cy="3186779"/>
            <a:chOff x="376312" y="1505070"/>
            <a:chExt cx="1607849" cy="3698723"/>
          </a:xfrm>
        </p:grpSpPr>
        <p:sp>
          <p:nvSpPr>
            <p:cNvPr id="14" name="Freihandform: Form 19">
              <a:extLst>
                <a:ext uri="{FF2B5EF4-FFF2-40B4-BE49-F238E27FC236}">
                  <a16:creationId xmlns:a16="http://schemas.microsoft.com/office/drawing/2014/main" id="{B6125B8B-24A4-49D3-AE04-ECA6468320C0}"/>
                </a:ext>
              </a:extLst>
            </p:cNvPr>
            <p:cNvSpPr/>
            <p:nvPr userDrawn="1"/>
          </p:nvSpPr>
          <p:spPr>
            <a:xfrm flipH="1">
              <a:off x="412479" y="1505070"/>
              <a:ext cx="785841" cy="879762"/>
            </a:xfrm>
            <a:custGeom>
              <a:avLst/>
              <a:gdLst>
                <a:gd name="connsiteX0" fmla="*/ 2187388 w 4398682"/>
                <a:gd name="connsiteY0" fmla="*/ 0 h 5032188"/>
                <a:gd name="connsiteX1" fmla="*/ 4386729 w 4398682"/>
                <a:gd name="connsiteY1" fmla="*/ 1261035 h 5032188"/>
                <a:gd name="connsiteX2" fmla="*/ 4398682 w 4398682"/>
                <a:gd name="connsiteY2" fmla="*/ 3789083 h 5032188"/>
                <a:gd name="connsiteX3" fmla="*/ 2193365 w 4398682"/>
                <a:gd name="connsiteY3" fmla="*/ 5032188 h 5032188"/>
                <a:gd name="connsiteX4" fmla="*/ 0 w 4398682"/>
                <a:gd name="connsiteY4" fmla="*/ 3783106 h 5032188"/>
                <a:gd name="connsiteX5" fmla="*/ 0 w 4398682"/>
                <a:gd name="connsiteY5" fmla="*/ 1267012 h 5032188"/>
                <a:gd name="connsiteX6" fmla="*/ 2187388 w 4398682"/>
                <a:gd name="connsiteY6" fmla="*/ 0 h 5032188"/>
                <a:gd name="connsiteX0" fmla="*/ 2187388 w 4387647"/>
                <a:gd name="connsiteY0" fmla="*/ 0 h 5032188"/>
                <a:gd name="connsiteX1" fmla="*/ 4386729 w 4387647"/>
                <a:gd name="connsiteY1" fmla="*/ 1261035 h 5032188"/>
                <a:gd name="connsiteX2" fmla="*/ 4384192 w 4387647"/>
                <a:gd name="connsiteY2" fmla="*/ 3783287 h 5032188"/>
                <a:gd name="connsiteX3" fmla="*/ 2193365 w 4387647"/>
                <a:gd name="connsiteY3" fmla="*/ 5032188 h 5032188"/>
                <a:gd name="connsiteX4" fmla="*/ 0 w 4387647"/>
                <a:gd name="connsiteY4" fmla="*/ 3783106 h 5032188"/>
                <a:gd name="connsiteX5" fmla="*/ 0 w 4387647"/>
                <a:gd name="connsiteY5" fmla="*/ 1267012 h 5032188"/>
                <a:gd name="connsiteX6" fmla="*/ 2187388 w 4387647"/>
                <a:gd name="connsiteY6" fmla="*/ 0 h 503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87647" h="5032188">
                  <a:moveTo>
                    <a:pt x="2187388" y="0"/>
                  </a:moveTo>
                  <a:lnTo>
                    <a:pt x="4386729" y="1261035"/>
                  </a:lnTo>
                  <a:cubicBezTo>
                    <a:pt x="4390713" y="2103718"/>
                    <a:pt x="4380208" y="2940604"/>
                    <a:pt x="4384192" y="3783287"/>
                  </a:cubicBezTo>
                  <a:lnTo>
                    <a:pt x="2193365" y="5032188"/>
                  </a:lnTo>
                  <a:lnTo>
                    <a:pt x="0" y="3783106"/>
                  </a:lnTo>
                  <a:lnTo>
                    <a:pt x="0" y="1267012"/>
                  </a:lnTo>
                  <a:lnTo>
                    <a:pt x="2187388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>
              <a:defPPr>
                <a:defRPr lang="de-DE"/>
              </a:defPPr>
            </a:lstStyle>
            <a:p>
              <a:pPr algn="ctr" rtl="0"/>
              <a:endParaRPr lang="de-DE" dirty="0">
                <a:solidFill>
                  <a:schemeClr val="accent6"/>
                </a:solidFill>
              </a:endParaRPr>
            </a:p>
          </p:txBody>
        </p:sp>
        <p:sp>
          <p:nvSpPr>
            <p:cNvPr id="15" name="Freihandform: Form 19">
              <a:extLst>
                <a:ext uri="{FF2B5EF4-FFF2-40B4-BE49-F238E27FC236}">
                  <a16:creationId xmlns:a16="http://schemas.microsoft.com/office/drawing/2014/main" id="{2B4223AB-8C2A-4BE0-B773-6082B7B3A143}"/>
                </a:ext>
              </a:extLst>
            </p:cNvPr>
            <p:cNvSpPr/>
            <p:nvPr userDrawn="1"/>
          </p:nvSpPr>
          <p:spPr>
            <a:xfrm flipH="1">
              <a:off x="805399" y="2211932"/>
              <a:ext cx="785841" cy="879762"/>
            </a:xfrm>
            <a:custGeom>
              <a:avLst/>
              <a:gdLst>
                <a:gd name="connsiteX0" fmla="*/ 2187388 w 4398682"/>
                <a:gd name="connsiteY0" fmla="*/ 0 h 5032188"/>
                <a:gd name="connsiteX1" fmla="*/ 4386729 w 4398682"/>
                <a:gd name="connsiteY1" fmla="*/ 1261035 h 5032188"/>
                <a:gd name="connsiteX2" fmla="*/ 4398682 w 4398682"/>
                <a:gd name="connsiteY2" fmla="*/ 3789083 h 5032188"/>
                <a:gd name="connsiteX3" fmla="*/ 2193365 w 4398682"/>
                <a:gd name="connsiteY3" fmla="*/ 5032188 h 5032188"/>
                <a:gd name="connsiteX4" fmla="*/ 0 w 4398682"/>
                <a:gd name="connsiteY4" fmla="*/ 3783106 h 5032188"/>
                <a:gd name="connsiteX5" fmla="*/ 0 w 4398682"/>
                <a:gd name="connsiteY5" fmla="*/ 1267012 h 5032188"/>
                <a:gd name="connsiteX6" fmla="*/ 2187388 w 4398682"/>
                <a:gd name="connsiteY6" fmla="*/ 0 h 5032188"/>
                <a:gd name="connsiteX0" fmla="*/ 2187388 w 4387647"/>
                <a:gd name="connsiteY0" fmla="*/ 0 h 5032188"/>
                <a:gd name="connsiteX1" fmla="*/ 4386729 w 4387647"/>
                <a:gd name="connsiteY1" fmla="*/ 1261035 h 5032188"/>
                <a:gd name="connsiteX2" fmla="*/ 4384192 w 4387647"/>
                <a:gd name="connsiteY2" fmla="*/ 3783287 h 5032188"/>
                <a:gd name="connsiteX3" fmla="*/ 2193365 w 4387647"/>
                <a:gd name="connsiteY3" fmla="*/ 5032188 h 5032188"/>
                <a:gd name="connsiteX4" fmla="*/ 0 w 4387647"/>
                <a:gd name="connsiteY4" fmla="*/ 3783106 h 5032188"/>
                <a:gd name="connsiteX5" fmla="*/ 0 w 4387647"/>
                <a:gd name="connsiteY5" fmla="*/ 1267012 h 5032188"/>
                <a:gd name="connsiteX6" fmla="*/ 2187388 w 4387647"/>
                <a:gd name="connsiteY6" fmla="*/ 0 h 503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87647" h="5032188">
                  <a:moveTo>
                    <a:pt x="2187388" y="0"/>
                  </a:moveTo>
                  <a:lnTo>
                    <a:pt x="4386729" y="1261035"/>
                  </a:lnTo>
                  <a:cubicBezTo>
                    <a:pt x="4390713" y="2103718"/>
                    <a:pt x="4380208" y="2940604"/>
                    <a:pt x="4384192" y="3783287"/>
                  </a:cubicBezTo>
                  <a:lnTo>
                    <a:pt x="2193365" y="5032188"/>
                  </a:lnTo>
                  <a:lnTo>
                    <a:pt x="0" y="3783106"/>
                  </a:lnTo>
                  <a:lnTo>
                    <a:pt x="0" y="1267012"/>
                  </a:lnTo>
                  <a:lnTo>
                    <a:pt x="2187388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>
              <a:defPPr>
                <a:defRPr lang="de-DE"/>
              </a:defPPr>
            </a:lstStyle>
            <a:p>
              <a:pPr algn="ctr" rtl="0"/>
              <a:endParaRPr lang="de-DE" dirty="0">
                <a:solidFill>
                  <a:schemeClr val="accent6"/>
                </a:solidFill>
              </a:endParaRPr>
            </a:p>
          </p:txBody>
        </p:sp>
        <p:sp>
          <p:nvSpPr>
            <p:cNvPr id="16" name="Freihandform: Form 19">
              <a:extLst>
                <a:ext uri="{FF2B5EF4-FFF2-40B4-BE49-F238E27FC236}">
                  <a16:creationId xmlns:a16="http://schemas.microsoft.com/office/drawing/2014/main" id="{6DF2B9EB-6294-42F4-957F-7F4BB414360E}"/>
                </a:ext>
              </a:extLst>
            </p:cNvPr>
            <p:cNvSpPr/>
            <p:nvPr userDrawn="1"/>
          </p:nvSpPr>
          <p:spPr>
            <a:xfrm flipH="1">
              <a:off x="1198320" y="2918793"/>
              <a:ext cx="785841" cy="879762"/>
            </a:xfrm>
            <a:custGeom>
              <a:avLst/>
              <a:gdLst>
                <a:gd name="connsiteX0" fmla="*/ 2187388 w 4398682"/>
                <a:gd name="connsiteY0" fmla="*/ 0 h 5032188"/>
                <a:gd name="connsiteX1" fmla="*/ 4386729 w 4398682"/>
                <a:gd name="connsiteY1" fmla="*/ 1261035 h 5032188"/>
                <a:gd name="connsiteX2" fmla="*/ 4398682 w 4398682"/>
                <a:gd name="connsiteY2" fmla="*/ 3789083 h 5032188"/>
                <a:gd name="connsiteX3" fmla="*/ 2193365 w 4398682"/>
                <a:gd name="connsiteY3" fmla="*/ 5032188 h 5032188"/>
                <a:gd name="connsiteX4" fmla="*/ 0 w 4398682"/>
                <a:gd name="connsiteY4" fmla="*/ 3783106 h 5032188"/>
                <a:gd name="connsiteX5" fmla="*/ 0 w 4398682"/>
                <a:gd name="connsiteY5" fmla="*/ 1267012 h 5032188"/>
                <a:gd name="connsiteX6" fmla="*/ 2187388 w 4398682"/>
                <a:gd name="connsiteY6" fmla="*/ 0 h 5032188"/>
                <a:gd name="connsiteX0" fmla="*/ 2187388 w 4387647"/>
                <a:gd name="connsiteY0" fmla="*/ 0 h 5032188"/>
                <a:gd name="connsiteX1" fmla="*/ 4386729 w 4387647"/>
                <a:gd name="connsiteY1" fmla="*/ 1261035 h 5032188"/>
                <a:gd name="connsiteX2" fmla="*/ 4384192 w 4387647"/>
                <a:gd name="connsiteY2" fmla="*/ 3783287 h 5032188"/>
                <a:gd name="connsiteX3" fmla="*/ 2193365 w 4387647"/>
                <a:gd name="connsiteY3" fmla="*/ 5032188 h 5032188"/>
                <a:gd name="connsiteX4" fmla="*/ 0 w 4387647"/>
                <a:gd name="connsiteY4" fmla="*/ 3783106 h 5032188"/>
                <a:gd name="connsiteX5" fmla="*/ 0 w 4387647"/>
                <a:gd name="connsiteY5" fmla="*/ 1267012 h 5032188"/>
                <a:gd name="connsiteX6" fmla="*/ 2187388 w 4387647"/>
                <a:gd name="connsiteY6" fmla="*/ 0 h 503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87647" h="5032188">
                  <a:moveTo>
                    <a:pt x="2187388" y="0"/>
                  </a:moveTo>
                  <a:lnTo>
                    <a:pt x="4386729" y="1261035"/>
                  </a:lnTo>
                  <a:cubicBezTo>
                    <a:pt x="4390713" y="2103718"/>
                    <a:pt x="4380208" y="2940604"/>
                    <a:pt x="4384192" y="3783287"/>
                  </a:cubicBezTo>
                  <a:lnTo>
                    <a:pt x="2193365" y="5032188"/>
                  </a:lnTo>
                  <a:lnTo>
                    <a:pt x="0" y="3783106"/>
                  </a:lnTo>
                  <a:lnTo>
                    <a:pt x="0" y="1267012"/>
                  </a:lnTo>
                  <a:lnTo>
                    <a:pt x="2187388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>
              <a:defPPr>
                <a:defRPr lang="de-DE"/>
              </a:defPPr>
            </a:lstStyle>
            <a:p>
              <a:pPr algn="ctr" rtl="0"/>
              <a:endParaRPr lang="de-DE" dirty="0">
                <a:solidFill>
                  <a:schemeClr val="accent6"/>
                </a:solidFill>
              </a:endParaRPr>
            </a:p>
          </p:txBody>
        </p:sp>
        <p:sp>
          <p:nvSpPr>
            <p:cNvPr id="17" name="Freihandform: Form 19">
              <a:extLst>
                <a:ext uri="{FF2B5EF4-FFF2-40B4-BE49-F238E27FC236}">
                  <a16:creationId xmlns:a16="http://schemas.microsoft.com/office/drawing/2014/main" id="{7A977253-6395-432A-8BB0-BFC4220CEDD4}"/>
                </a:ext>
              </a:extLst>
            </p:cNvPr>
            <p:cNvSpPr/>
            <p:nvPr userDrawn="1"/>
          </p:nvSpPr>
          <p:spPr>
            <a:xfrm flipH="1">
              <a:off x="805399" y="3625655"/>
              <a:ext cx="785841" cy="879762"/>
            </a:xfrm>
            <a:custGeom>
              <a:avLst/>
              <a:gdLst>
                <a:gd name="connsiteX0" fmla="*/ 2187388 w 4398682"/>
                <a:gd name="connsiteY0" fmla="*/ 0 h 5032188"/>
                <a:gd name="connsiteX1" fmla="*/ 4386729 w 4398682"/>
                <a:gd name="connsiteY1" fmla="*/ 1261035 h 5032188"/>
                <a:gd name="connsiteX2" fmla="*/ 4398682 w 4398682"/>
                <a:gd name="connsiteY2" fmla="*/ 3789083 h 5032188"/>
                <a:gd name="connsiteX3" fmla="*/ 2193365 w 4398682"/>
                <a:gd name="connsiteY3" fmla="*/ 5032188 h 5032188"/>
                <a:gd name="connsiteX4" fmla="*/ 0 w 4398682"/>
                <a:gd name="connsiteY4" fmla="*/ 3783106 h 5032188"/>
                <a:gd name="connsiteX5" fmla="*/ 0 w 4398682"/>
                <a:gd name="connsiteY5" fmla="*/ 1267012 h 5032188"/>
                <a:gd name="connsiteX6" fmla="*/ 2187388 w 4398682"/>
                <a:gd name="connsiteY6" fmla="*/ 0 h 5032188"/>
                <a:gd name="connsiteX0" fmla="*/ 2187388 w 4387647"/>
                <a:gd name="connsiteY0" fmla="*/ 0 h 5032188"/>
                <a:gd name="connsiteX1" fmla="*/ 4386729 w 4387647"/>
                <a:gd name="connsiteY1" fmla="*/ 1261035 h 5032188"/>
                <a:gd name="connsiteX2" fmla="*/ 4384192 w 4387647"/>
                <a:gd name="connsiteY2" fmla="*/ 3783287 h 5032188"/>
                <a:gd name="connsiteX3" fmla="*/ 2193365 w 4387647"/>
                <a:gd name="connsiteY3" fmla="*/ 5032188 h 5032188"/>
                <a:gd name="connsiteX4" fmla="*/ 0 w 4387647"/>
                <a:gd name="connsiteY4" fmla="*/ 3783106 h 5032188"/>
                <a:gd name="connsiteX5" fmla="*/ 0 w 4387647"/>
                <a:gd name="connsiteY5" fmla="*/ 1267012 h 5032188"/>
                <a:gd name="connsiteX6" fmla="*/ 2187388 w 4387647"/>
                <a:gd name="connsiteY6" fmla="*/ 0 h 503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87647" h="5032188">
                  <a:moveTo>
                    <a:pt x="2187388" y="0"/>
                  </a:moveTo>
                  <a:lnTo>
                    <a:pt x="4386729" y="1261035"/>
                  </a:lnTo>
                  <a:cubicBezTo>
                    <a:pt x="4390713" y="2103718"/>
                    <a:pt x="4380208" y="2940604"/>
                    <a:pt x="4384192" y="3783287"/>
                  </a:cubicBezTo>
                  <a:lnTo>
                    <a:pt x="2193365" y="5032188"/>
                  </a:lnTo>
                  <a:lnTo>
                    <a:pt x="0" y="3783106"/>
                  </a:lnTo>
                  <a:lnTo>
                    <a:pt x="0" y="1267012"/>
                  </a:lnTo>
                  <a:lnTo>
                    <a:pt x="2187388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>
              <a:defPPr>
                <a:defRPr lang="de-DE"/>
              </a:defPPr>
            </a:lstStyle>
            <a:p>
              <a:pPr algn="ctr" rtl="0"/>
              <a:endParaRPr lang="de-DE" dirty="0">
                <a:solidFill>
                  <a:schemeClr val="accent6"/>
                </a:solidFill>
              </a:endParaRPr>
            </a:p>
          </p:txBody>
        </p:sp>
        <p:sp>
          <p:nvSpPr>
            <p:cNvPr id="12" name="Freihandform: Form 19">
              <a:extLst>
                <a:ext uri="{FF2B5EF4-FFF2-40B4-BE49-F238E27FC236}">
                  <a16:creationId xmlns:a16="http://schemas.microsoft.com/office/drawing/2014/main" id="{5211085C-0F7E-4EF6-A4C4-639A345F2587}"/>
                </a:ext>
              </a:extLst>
            </p:cNvPr>
            <p:cNvSpPr/>
            <p:nvPr userDrawn="1"/>
          </p:nvSpPr>
          <p:spPr>
            <a:xfrm flipH="1">
              <a:off x="376312" y="4324031"/>
              <a:ext cx="785841" cy="879762"/>
            </a:xfrm>
            <a:custGeom>
              <a:avLst/>
              <a:gdLst>
                <a:gd name="connsiteX0" fmla="*/ 2187388 w 4398682"/>
                <a:gd name="connsiteY0" fmla="*/ 0 h 5032188"/>
                <a:gd name="connsiteX1" fmla="*/ 4386729 w 4398682"/>
                <a:gd name="connsiteY1" fmla="*/ 1261035 h 5032188"/>
                <a:gd name="connsiteX2" fmla="*/ 4398682 w 4398682"/>
                <a:gd name="connsiteY2" fmla="*/ 3789083 h 5032188"/>
                <a:gd name="connsiteX3" fmla="*/ 2193365 w 4398682"/>
                <a:gd name="connsiteY3" fmla="*/ 5032188 h 5032188"/>
                <a:gd name="connsiteX4" fmla="*/ 0 w 4398682"/>
                <a:gd name="connsiteY4" fmla="*/ 3783106 h 5032188"/>
                <a:gd name="connsiteX5" fmla="*/ 0 w 4398682"/>
                <a:gd name="connsiteY5" fmla="*/ 1267012 h 5032188"/>
                <a:gd name="connsiteX6" fmla="*/ 2187388 w 4398682"/>
                <a:gd name="connsiteY6" fmla="*/ 0 h 5032188"/>
                <a:gd name="connsiteX0" fmla="*/ 2187388 w 4387647"/>
                <a:gd name="connsiteY0" fmla="*/ 0 h 5032188"/>
                <a:gd name="connsiteX1" fmla="*/ 4386729 w 4387647"/>
                <a:gd name="connsiteY1" fmla="*/ 1261035 h 5032188"/>
                <a:gd name="connsiteX2" fmla="*/ 4384192 w 4387647"/>
                <a:gd name="connsiteY2" fmla="*/ 3783287 h 5032188"/>
                <a:gd name="connsiteX3" fmla="*/ 2193365 w 4387647"/>
                <a:gd name="connsiteY3" fmla="*/ 5032188 h 5032188"/>
                <a:gd name="connsiteX4" fmla="*/ 0 w 4387647"/>
                <a:gd name="connsiteY4" fmla="*/ 3783106 h 5032188"/>
                <a:gd name="connsiteX5" fmla="*/ 0 w 4387647"/>
                <a:gd name="connsiteY5" fmla="*/ 1267012 h 5032188"/>
                <a:gd name="connsiteX6" fmla="*/ 2187388 w 4387647"/>
                <a:gd name="connsiteY6" fmla="*/ 0 h 50321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87647" h="5032188">
                  <a:moveTo>
                    <a:pt x="2187388" y="0"/>
                  </a:moveTo>
                  <a:lnTo>
                    <a:pt x="4386729" y="1261035"/>
                  </a:lnTo>
                  <a:cubicBezTo>
                    <a:pt x="4390713" y="2103718"/>
                    <a:pt x="4380208" y="2940604"/>
                    <a:pt x="4384192" y="3783287"/>
                  </a:cubicBezTo>
                  <a:lnTo>
                    <a:pt x="2193365" y="5032188"/>
                  </a:lnTo>
                  <a:lnTo>
                    <a:pt x="0" y="3783106"/>
                  </a:lnTo>
                  <a:lnTo>
                    <a:pt x="0" y="1267012"/>
                  </a:lnTo>
                  <a:lnTo>
                    <a:pt x="2187388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>
              <a:noAutofit/>
            </a:bodyPr>
            <a:lstStyle>
              <a:defPPr>
                <a:defRPr lang="de-DE"/>
              </a:defPPr>
            </a:lstStyle>
            <a:p>
              <a:pPr algn="ctr" rtl="0"/>
              <a:endParaRPr lang="de-DE" dirty="0">
                <a:solidFill>
                  <a:schemeClr val="accent6"/>
                </a:solidFill>
              </a:endParaRPr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2000" y="3291030"/>
            <a:ext cx="7200000" cy="1440000"/>
          </a:xfrm>
        </p:spPr>
        <p:txBody>
          <a:bodyPr anchor="t"/>
          <a:lstStyle>
            <a:lvl1pPr>
              <a:spcBef>
                <a:spcPts val="0"/>
              </a:spcBef>
              <a:spcAft>
                <a:spcPts val="0"/>
              </a:spcAft>
              <a:defRPr sz="28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972000" y="2062541"/>
            <a:ext cx="7200000" cy="1080000"/>
          </a:xfrm>
        </p:spPr>
        <p:txBody>
          <a:bodyPr anchor="b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de-DE"/>
              <a:t>27.06.2024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DE" dirty="0"/>
              <a:t>Auftaktveranstaltung IHK Magdeburg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42B3DC-246C-4844-A0B1-46A474247A8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5" name="Textfeld 14"/>
          <p:cNvSpPr txBox="1"/>
          <p:nvPr userDrawn="1"/>
        </p:nvSpPr>
        <p:spPr>
          <a:xfrm>
            <a:off x="8540496" y="3950208"/>
            <a:ext cx="603504" cy="7808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2413" y="1346176"/>
            <a:ext cx="4248000" cy="3384000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38675" y="1343000"/>
            <a:ext cx="4248151" cy="3387176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>
          <a:xfrm>
            <a:off x="252373" y="4855893"/>
            <a:ext cx="1440000" cy="288000"/>
          </a:xfrm>
        </p:spPr>
        <p:txBody>
          <a:bodyPr/>
          <a:lstStyle>
            <a:lvl1pPr>
              <a:defRPr sz="700" smtClean="0"/>
            </a:lvl1pPr>
          </a:lstStyle>
          <a:p>
            <a:pPr>
              <a:defRPr/>
            </a:pPr>
            <a:r>
              <a:rPr lang="de-DE"/>
              <a:t>27.06.2024</a:t>
            </a:r>
            <a:endParaRPr lang="de-DE" dirty="0"/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1836000" y="4869672"/>
            <a:ext cx="5472000" cy="273844"/>
          </a:xfrm>
        </p:spPr>
        <p:txBody>
          <a:bodyPr rtlCol="0"/>
          <a:lstStyle>
            <a:lvl1pPr>
              <a:defRPr sz="700"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DE" dirty="0"/>
              <a:t>Auftaktveranstaltung IHK Magdeburg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7448550" y="4869674"/>
            <a:ext cx="1438276" cy="273844"/>
          </a:xfrm>
        </p:spPr>
        <p:txBody>
          <a:bodyPr/>
          <a:lstStyle>
            <a:lvl1pPr>
              <a:defRPr sz="700"/>
            </a:lvl1pPr>
          </a:lstStyle>
          <a:p>
            <a:pPr>
              <a:defRPr/>
            </a:pPr>
            <a:fld id="{D6790E57-9D7A-4C8C-B32C-D4A564203B02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8" name="Textfeld 7"/>
          <p:cNvSpPr txBox="1"/>
          <p:nvPr userDrawn="1"/>
        </p:nvSpPr>
        <p:spPr>
          <a:xfrm>
            <a:off x="8386150" y="3806203"/>
            <a:ext cx="500676" cy="92397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0928" y="1347471"/>
            <a:ext cx="4248000" cy="36000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50928" y="1773510"/>
            <a:ext cx="4248000" cy="2952000"/>
          </a:xfrm>
        </p:spPr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1908" y="1345374"/>
            <a:ext cx="4248000" cy="360000"/>
          </a:xfrm>
        </p:spPr>
        <p:txBody>
          <a:bodyPr anchor="b"/>
          <a:lstStyle>
            <a:lvl1pPr marL="0" indent="0">
              <a:buNone/>
              <a:defRPr sz="14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40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1908" y="1776733"/>
            <a:ext cx="4244918" cy="295200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de-DE"/>
              <a:t>27.06.2024</a:t>
            </a:r>
            <a:endParaRPr lang="de-DE" dirty="0"/>
          </a:p>
        </p:txBody>
      </p:sp>
      <p:sp>
        <p:nvSpPr>
          <p:cNvPr id="8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DE" dirty="0"/>
              <a:t>Auftaktveranstaltung IHK Magdeburg</a:t>
            </a: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8DAD1C-064B-4367-A654-FB062E12A53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252373" y="220253"/>
            <a:ext cx="7200000" cy="900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2" name="Textfeld 1"/>
          <p:cNvSpPr txBox="1"/>
          <p:nvPr userDrawn="1"/>
        </p:nvSpPr>
        <p:spPr>
          <a:xfrm>
            <a:off x="8445732" y="3895344"/>
            <a:ext cx="698268" cy="8265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27.06.2024</a:t>
            </a:r>
            <a:endParaRPr lang="de-DE" dirty="0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Auftaktveranstaltung IHK Magdeburg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CAEC81-7E9D-4308-B27C-C8134C7F43C4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11" name="Textfeld 10"/>
          <p:cNvSpPr txBox="1"/>
          <p:nvPr userDrawn="1"/>
        </p:nvSpPr>
        <p:spPr>
          <a:xfrm>
            <a:off x="8375904" y="3931919"/>
            <a:ext cx="510922" cy="92397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de-DE"/>
              <a:t>27.06.2024</a:t>
            </a:r>
          </a:p>
        </p:txBody>
      </p:sp>
      <p:sp>
        <p:nvSpPr>
          <p:cNvPr id="3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DE"/>
              <a:t>Auftaktveranstaltung IHK Magdeburg</a:t>
            </a:r>
            <a:endParaRPr lang="de-DE" dirty="0"/>
          </a:p>
        </p:txBody>
      </p:sp>
      <p:sp>
        <p:nvSpPr>
          <p:cNvPr id="4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BB2C71-6B60-42C7-A8BC-A67C5C48F3C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5" name="Textfeld 4"/>
          <p:cNvSpPr txBox="1"/>
          <p:nvPr userDrawn="1"/>
        </p:nvSpPr>
        <p:spPr>
          <a:xfrm>
            <a:off x="8193024" y="3822193"/>
            <a:ext cx="950976" cy="103370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48986" y="1343956"/>
            <a:ext cx="5037840" cy="3384000"/>
          </a:xfrm>
        </p:spPr>
        <p:txBody>
          <a:bodyPr/>
          <a:lstStyle>
            <a:lvl1pPr>
              <a:defRPr sz="1400"/>
            </a:lvl1pPr>
            <a:lvl2pPr>
              <a:defRPr sz="14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250927" y="3287586"/>
            <a:ext cx="3456000" cy="1440000"/>
          </a:xfrm>
        </p:spPr>
        <p:txBody>
          <a:bodyPr/>
          <a:lstStyle>
            <a:lvl1pPr marL="0" indent="0">
              <a:buNone/>
              <a:defRPr sz="14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de-DE" dirty="0"/>
              <a:t>Textmasterformat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de-DE"/>
              <a:t>27.06.2024</a:t>
            </a:r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DE" dirty="0"/>
              <a:t>Auftaktveranstaltung IHK Magdeburg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31BA6F-4484-49F1-8D51-90A02ECE8EB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51321" y="1342361"/>
            <a:ext cx="3456000" cy="1800000"/>
          </a:xfrm>
        </p:spPr>
        <p:txBody>
          <a:bodyPr anchor="b"/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de-DE" dirty="0"/>
              <a:t>Titelmaster einfügen</a:t>
            </a:r>
          </a:p>
        </p:txBody>
      </p:sp>
      <p:sp>
        <p:nvSpPr>
          <p:cNvPr id="8" name="Textfeld 7"/>
          <p:cNvSpPr txBox="1"/>
          <p:nvPr userDrawn="1"/>
        </p:nvSpPr>
        <p:spPr>
          <a:xfrm>
            <a:off x="8407842" y="3785616"/>
            <a:ext cx="518554" cy="991124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/>
            </a:outerShdw>
          </a:effectLst>
        </p:spPr>
        <p:txBody>
          <a:bodyPr wrap="square" rtlCol="0">
            <a:spAutoFit/>
          </a:bodyPr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391" y="1587500"/>
            <a:ext cx="4629150" cy="2808287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29841" y="1587500"/>
            <a:ext cx="2949178" cy="281424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100"/>
            </a:lvl2pPr>
            <a:lvl3pPr marL="685800" indent="0">
              <a:buNone/>
              <a:defRPr sz="900"/>
            </a:lvl3pPr>
            <a:lvl4pPr marL="1028700" indent="0">
              <a:buNone/>
              <a:defRPr sz="800"/>
            </a:lvl4pPr>
            <a:lvl5pPr marL="1371600" indent="0">
              <a:buNone/>
              <a:defRPr sz="800"/>
            </a:lvl5pPr>
            <a:lvl6pPr marL="1714500" indent="0">
              <a:buNone/>
              <a:defRPr sz="800"/>
            </a:lvl6pPr>
            <a:lvl7pPr marL="2057400" indent="0">
              <a:buNone/>
              <a:defRPr sz="800"/>
            </a:lvl7pPr>
            <a:lvl8pPr marL="2400300" indent="0">
              <a:buNone/>
              <a:defRPr sz="800"/>
            </a:lvl8pPr>
            <a:lvl9pPr marL="2743200" indent="0">
              <a:buNone/>
              <a:defRPr sz="8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de-DE"/>
              <a:t>27.06.2024</a:t>
            </a:r>
          </a:p>
        </p:txBody>
      </p:sp>
      <p:sp>
        <p:nvSpPr>
          <p:cNvPr id="6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 smtClean="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DE" dirty="0"/>
              <a:t>Auftaktveranstaltung IHK Magdeburg</a:t>
            </a:r>
          </a:p>
        </p:txBody>
      </p:sp>
      <p:sp>
        <p:nvSpPr>
          <p:cNvPr id="7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D4F03-EAAD-49A3-95B6-3052BF8A631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1" y="4855500"/>
            <a:ext cx="9144000" cy="288000"/>
          </a:xfrm>
          <a:prstGeom prst="rect">
            <a:avLst/>
          </a:prstGeom>
          <a:solidFill>
            <a:srgbClr val="005B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endParaRPr lang="de-DE" sz="2000" b="1" dirty="0">
              <a:solidFill>
                <a:schemeClr val="bg1"/>
              </a:solidFill>
            </a:endParaRPr>
          </a:p>
        </p:txBody>
      </p:sp>
      <p:sp>
        <p:nvSpPr>
          <p:cNvPr id="2" name="Rechteck 1"/>
          <p:cNvSpPr/>
          <p:nvPr userDrawn="1"/>
        </p:nvSpPr>
        <p:spPr>
          <a:xfrm>
            <a:off x="0" y="0"/>
            <a:ext cx="9144000" cy="1260000"/>
          </a:xfrm>
          <a:prstGeom prst="rect">
            <a:avLst/>
          </a:prstGeom>
          <a:solidFill>
            <a:srgbClr val="005B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t"/>
          <a:lstStyle/>
          <a:p>
            <a:pPr algn="ctr"/>
            <a:endParaRPr lang="de-DE"/>
          </a:p>
        </p:txBody>
      </p:sp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252373" y="220253"/>
            <a:ext cx="7416000" cy="9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000" tIns="34290" rIns="3600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Titelmasterformat durch Klicken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252373" y="1344585"/>
            <a:ext cx="8640000" cy="33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36000" tIns="34290" rIns="36000" bIns="3429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448550" y="4869674"/>
            <a:ext cx="1438276" cy="273844"/>
          </a:xfrm>
          <a:prstGeom prst="rect">
            <a:avLst/>
          </a:prstGeom>
        </p:spPr>
        <p:txBody>
          <a:bodyPr vert="horz" lIns="36000" tIns="34290" rIns="36000" bIns="3429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7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FCAEC81-7E9D-4308-B27C-C8134C7F43C4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>
          <a:xfrm>
            <a:off x="252373" y="4855893"/>
            <a:ext cx="1440000" cy="288000"/>
          </a:xfrm>
          <a:prstGeom prst="rect">
            <a:avLst/>
          </a:prstGeom>
        </p:spPr>
        <p:txBody>
          <a:bodyPr vert="horz" lIns="36000" tIns="34290" rIns="36000" bIns="34290" rtlCol="0" anchor="ctr"/>
          <a:lstStyle>
            <a:lvl1pPr algn="l" eaLnBrk="0" hangingPunct="0">
              <a:defRPr sz="700" b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de-DE"/>
              <a:t>27.06.2024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1836000" y="4869672"/>
            <a:ext cx="5472000" cy="273844"/>
          </a:xfrm>
          <a:prstGeom prst="rect">
            <a:avLst/>
          </a:prstGeom>
        </p:spPr>
        <p:txBody>
          <a:bodyPr vert="horz" wrap="square" lIns="36000" tIns="34290" rIns="36000" bIns="34290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700" b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  <p:pic>
        <p:nvPicPr>
          <p:cNvPr id="8" name="Bild 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67654" y="-62728"/>
            <a:ext cx="1404046" cy="1577232"/>
          </a:xfrm>
          <a:prstGeom prst="rect">
            <a:avLst/>
          </a:prstGeom>
        </p:spPr>
      </p:pic>
      <p:pic>
        <p:nvPicPr>
          <p:cNvPr id="10" name="Picture 4" descr="http://www.dalichow-events.de/s/cc_images/teaserbox_2457979346.jpg?t=1428616905"/>
          <p:cNvPicPr>
            <a:picLocks noChangeAspect="1" noChangeArrowheads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51886" y="4003656"/>
            <a:ext cx="335314" cy="7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</p:sldLayoutIdLst>
  <p:hf hdr="0"/>
  <p:txStyles>
    <p:titleStyle>
      <a:lvl1pPr algn="l" rtl="0" eaLnBrk="0" fontAlgn="base" hangingPunct="0">
        <a:lnSpc>
          <a:spcPct val="100000"/>
        </a:lnSpc>
        <a:spcBef>
          <a:spcPct val="0"/>
        </a:spcBef>
        <a:spcAft>
          <a:spcPct val="0"/>
        </a:spcAft>
        <a:defRPr sz="2800" b="1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  <a:cs typeface="Arial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  <a:cs typeface="Arial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  <a:cs typeface="Arial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Arial" charset="0"/>
          <a:cs typeface="Arial" charset="0"/>
        </a:defRPr>
      </a:lvl5pPr>
      <a:lvl6pPr marL="3429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6pPr>
      <a:lvl7pPr marL="6858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7pPr>
      <a:lvl8pPr marL="10287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8pPr>
      <a:lvl9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360000" indent="-360000" algn="l" rtl="0" eaLnBrk="0" fontAlgn="base" hangingPunct="0">
        <a:lnSpc>
          <a:spcPct val="100000"/>
        </a:lnSpc>
        <a:spcBef>
          <a:spcPts val="600"/>
        </a:spcBef>
        <a:spcAft>
          <a:spcPts val="0"/>
        </a:spcAft>
        <a:buFont typeface="Wingdings" panose="05000000000000000000" pitchFamily="2" charset="2"/>
        <a:buChar char=""/>
        <a:defRPr lang="de-DE" sz="14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20000" indent="-360000" algn="l" rtl="0" eaLnBrk="0" fontAlgn="base" hangingPunct="0">
        <a:lnSpc>
          <a:spcPct val="100000"/>
        </a:lnSpc>
        <a:spcBef>
          <a:spcPts val="600"/>
        </a:spcBef>
        <a:spcAft>
          <a:spcPts val="0"/>
        </a:spcAft>
        <a:buFont typeface="Symbol" panose="05050102010706020507" pitchFamily="18" charset="2"/>
        <a:buChar char="-"/>
        <a:defRPr lang="de-DE" sz="14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080000" indent="-360000" algn="l" rtl="0" eaLnBrk="0" fontAlgn="base" hangingPunct="0">
        <a:lnSpc>
          <a:spcPct val="100000"/>
        </a:lnSpc>
        <a:spcBef>
          <a:spcPts val="600"/>
        </a:spcBef>
        <a:spcAft>
          <a:spcPts val="0"/>
        </a:spcAft>
        <a:buFont typeface="Wingdings" panose="05000000000000000000" pitchFamily="2" charset="2"/>
        <a:buChar char="§"/>
        <a:defRPr lang="de-DE" sz="14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440000" indent="-360000" algn="l" rtl="0" eaLnBrk="0" fontAlgn="base" hangingPunct="0">
        <a:lnSpc>
          <a:spcPct val="100000"/>
        </a:lnSpc>
        <a:spcBef>
          <a:spcPts val="600"/>
        </a:spcBef>
        <a:spcAft>
          <a:spcPts val="0"/>
        </a:spcAft>
        <a:buFont typeface="Symbol" panose="05050102010706020507" pitchFamily="18" charset="2"/>
        <a:buChar char="+"/>
        <a:defRPr lang="de-DE" sz="14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800000" indent="-360000" algn="l" rtl="0" eaLnBrk="0" fontAlgn="base" hangingPunct="0">
        <a:lnSpc>
          <a:spcPct val="100000"/>
        </a:lnSpc>
        <a:spcBef>
          <a:spcPts val="600"/>
        </a:spcBef>
        <a:spcAft>
          <a:spcPts val="0"/>
        </a:spcAft>
        <a:buFont typeface="Symbol" panose="05050102010706020507" pitchFamily="18" charset="2"/>
        <a:buChar char="*"/>
        <a:defRPr lang="de-DE" sz="1400" kern="1200" dirty="0" smtClean="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3" Type="http://schemas.openxmlformats.org/officeDocument/2006/relationships/diagramLayout" Target="../diagrams/layout1.xml"/><Relationship Id="rId7" Type="http://schemas.openxmlformats.org/officeDocument/2006/relationships/image" Target="../media/image19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12" Type="http://schemas.openxmlformats.org/officeDocument/2006/relationships/image" Target="../media/image13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11" Type="http://schemas.openxmlformats.org/officeDocument/2006/relationships/image" Target="../media/image8.png"/><Relationship Id="rId5" Type="http://schemas.openxmlformats.org/officeDocument/2006/relationships/image" Target="../media/image5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sv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0" y="2076449"/>
            <a:ext cx="9144000" cy="2028826"/>
          </a:xfrm>
        </p:spPr>
        <p:txBody>
          <a:bodyPr/>
          <a:lstStyle/>
          <a:p>
            <a:r>
              <a:rPr lang="de-DE" altLang="de-DE" dirty="0"/>
              <a:t>Prävention gegen Ladendiebstahl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114000"/>
              </a:lnSpc>
            </a:pPr>
            <a:r>
              <a:rPr lang="de-DE" sz="1050" dirty="0"/>
              <a:t>POR </a:t>
            </a:r>
            <a:r>
              <a:rPr lang="de-DE" sz="1050" dirty="0" err="1"/>
              <a:t>Schleußner</a:t>
            </a:r>
            <a:r>
              <a:rPr lang="de-DE" sz="1050" dirty="0"/>
              <a:t> - Magdeburg, den 27.06.2024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104776"/>
            <a:ext cx="1549148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57449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push dir="u"/>
      </p:transition>
    </mc:Choice>
    <mc:Fallback xmlns="">
      <p:transition spd="slow">
        <p:push dir="u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Auftaktveranstaltung IHK Magdeburg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790E57-9D7A-4C8C-B32C-D4A564203B02}" type="slidenum">
              <a:rPr lang="de-DE" smtClean="0"/>
              <a:pPr>
                <a:defRPr/>
              </a:pPr>
              <a:t>10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1. Zahlen und Fakten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27.06.2024</a:t>
            </a:r>
            <a:endParaRPr lang="de-DE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9F0E76BF-E84E-4B28-A112-347AFDE0EDA8}"/>
              </a:ext>
            </a:extLst>
          </p:cNvPr>
          <p:cNvSpPr txBox="1"/>
          <p:nvPr/>
        </p:nvSpPr>
        <p:spPr>
          <a:xfrm>
            <a:off x="153954" y="1273628"/>
            <a:ext cx="49638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Vermögensschaden in der Stadt Magdeburg lt. PKS</a:t>
            </a:r>
          </a:p>
        </p:txBody>
      </p:sp>
      <p:sp>
        <p:nvSpPr>
          <p:cNvPr id="8" name="Inhaltsplatzhalter 11">
            <a:extLst>
              <a:ext uri="{FF2B5EF4-FFF2-40B4-BE49-F238E27FC236}">
                <a16:creationId xmlns:a16="http://schemas.microsoft.com/office/drawing/2014/main" id="{8884ADEF-DBCE-46BD-8491-1FFD06E5110D}"/>
              </a:ext>
            </a:extLst>
          </p:cNvPr>
          <p:cNvSpPr txBox="1">
            <a:spLocks noGrp="1"/>
          </p:cNvSpPr>
          <p:nvPr>
            <p:ph sz="half" idx="2"/>
          </p:nvPr>
        </p:nvSpPr>
        <p:spPr>
          <a:xfrm>
            <a:off x="147128" y="1990054"/>
            <a:ext cx="4641688" cy="22544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>
              <a:buNone/>
            </a:pPr>
            <a:r>
              <a:rPr lang="de-DE" sz="1400" b="1" dirty="0"/>
              <a:t>2023</a:t>
            </a:r>
            <a:endParaRPr lang="de-DE" b="1" dirty="0"/>
          </a:p>
          <a:p>
            <a:pPr>
              <a:buFontTx/>
              <a:buChar char="-"/>
            </a:pPr>
            <a:r>
              <a:rPr lang="de-DE" dirty="0"/>
              <a:t>Vermögensschaden von 331.000 €                            (PI MD über 511.000 €)</a:t>
            </a:r>
          </a:p>
          <a:p>
            <a:pPr>
              <a:buFontTx/>
              <a:buChar char="-"/>
            </a:pP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Beliebtes </a:t>
            </a:r>
            <a:r>
              <a:rPr lang="de-DE" dirty="0"/>
              <a:t>Diebes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gut: hochwertige Markenbekleidung, </a:t>
            </a:r>
            <a:r>
              <a:rPr lang="de-DE" dirty="0"/>
              <a:t>Accessoires oder Taschen, Smartphones, Spielzeug, Parfum, Kosmetika, Spirituosen, Tabak, Süßwaren</a:t>
            </a:r>
          </a:p>
          <a:p>
            <a:pPr>
              <a:buFontTx/>
              <a:buChar char="-"/>
            </a:pP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Über 80</a:t>
            </a:r>
            <a:r>
              <a:rPr lang="de-DE" dirty="0"/>
              <a:t>% der Ladendiebstahlsanzeigen erfolgen von Drogeriemärkten 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de-DE" sz="5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EB2F289D-FE8C-460F-8E46-877D3864268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7619" y="1618071"/>
            <a:ext cx="838986" cy="932207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8767798A-C614-4343-9D87-9FD4A2CC10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1747" y="3318234"/>
            <a:ext cx="997474" cy="997474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C3B24228-D1C4-472D-8470-D9E6EAFDED2F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3216" y="1882127"/>
            <a:ext cx="942681" cy="964894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188051D0-9480-4201-A4E2-1E96541A5D1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1502" y="2891287"/>
            <a:ext cx="1354993" cy="761600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67411B76-A165-4E40-97D8-576014DBBC2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3197" y="3205113"/>
            <a:ext cx="1183064" cy="1183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6435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52000" y="2063251"/>
            <a:ext cx="8640000" cy="2051549"/>
          </a:xfrm>
        </p:spPr>
        <p:txBody>
          <a:bodyPr/>
          <a:lstStyle/>
          <a:p>
            <a:r>
              <a:rPr lang="de-DE" dirty="0"/>
              <a:t>2. Rechtliche Grundlagen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104776"/>
            <a:ext cx="1549148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36680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idx="1"/>
          </p:nvPr>
        </p:nvSpPr>
        <p:spPr>
          <a:xfrm>
            <a:off x="250928" y="1347471"/>
            <a:ext cx="4248000" cy="360000"/>
          </a:xfrm>
        </p:spPr>
        <p:txBody>
          <a:bodyPr/>
          <a:lstStyle/>
          <a:p>
            <a:r>
              <a:rPr lang="de-DE" dirty="0"/>
              <a:t>Wann liegt eine Straftat vor?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de-DE" altLang="de-DE" dirty="0">
                <a:solidFill>
                  <a:prstClr val="white"/>
                </a:solidFill>
              </a:rPr>
              <a:t>Auftaktveranstaltung IHK Magdeburg</a:t>
            </a: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790E57-9D7A-4C8C-B32C-D4A564203B02}" type="slidenum">
              <a:rPr lang="de-DE" smtClean="0"/>
              <a:pPr>
                <a:defRPr/>
              </a:pPr>
              <a:t>12</a:t>
            </a:fld>
            <a:endParaRPr lang="de-DE" dirty="0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	Rechtliche Grundlagen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27.06.2024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EA1A49C-CA7D-4274-A7F3-4ECAA271B8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50928" y="1773510"/>
            <a:ext cx="4203237" cy="2952000"/>
          </a:xfrm>
        </p:spPr>
        <p:txBody>
          <a:bodyPr/>
          <a:lstStyle/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 algn="ctr">
              <a:buNone/>
            </a:pPr>
            <a:r>
              <a:rPr lang="de-DE" dirty="0"/>
              <a:t>§ 242 Absatz 1 StGB</a:t>
            </a:r>
            <a:endParaRPr lang="de-DE" dirty="0">
              <a:sym typeface="Wingdings" panose="05000000000000000000" pitchFamily="2" charset="2"/>
            </a:endParaRPr>
          </a:p>
          <a:p>
            <a:pPr marL="0" indent="0" algn="ctr">
              <a:buNone/>
            </a:pPr>
            <a:r>
              <a:rPr lang="de-DE" dirty="0">
                <a:sym typeface="Wingdings" panose="05000000000000000000" pitchFamily="2" charset="2"/>
              </a:rPr>
              <a:t>„</a:t>
            </a:r>
            <a:r>
              <a:rPr lang="de-DE" b="0" i="0" dirty="0">
                <a:solidFill>
                  <a:srgbClr val="333333"/>
                </a:solidFill>
                <a:effectLst/>
              </a:rPr>
              <a:t>Wer eine fremde bewegliche Sache einem anderen in der Absicht wegnimmt, die Sache sich oder einem Dritten rechtswidrig zuzueignen, wird mit Freiheitsstrafe bis zu fünf Jahren oder mit Geldstrafe bestraft.“</a:t>
            </a:r>
          </a:p>
          <a:p>
            <a:pPr marL="0" indent="0">
              <a:buNone/>
            </a:pPr>
            <a:endParaRPr lang="de-DE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de-DE" dirty="0">
                <a:sym typeface="Wingdings" panose="05000000000000000000" pitchFamily="2" charset="2"/>
              </a:rPr>
              <a:t>	</a:t>
            </a:r>
            <a:endParaRPr lang="de-DE" dirty="0">
              <a:solidFill>
                <a:srgbClr val="333333"/>
              </a:solidFill>
            </a:endParaRP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19FEEC05-16CB-402E-AE03-8480DEE6D0C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0400" y="1745728"/>
            <a:ext cx="2260664" cy="2260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100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de-DE" altLang="de-DE" dirty="0">
                <a:solidFill>
                  <a:prstClr val="white"/>
                </a:solidFill>
              </a:rPr>
              <a:t>Auftaktveranstaltung IHK Magdeburg</a:t>
            </a: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790E57-9D7A-4C8C-B32C-D4A564203B02}" type="slidenum">
              <a:rPr lang="de-DE" smtClean="0"/>
              <a:pPr>
                <a:defRPr/>
              </a:pPr>
              <a:t>13</a:t>
            </a:fld>
            <a:endParaRPr lang="de-DE" dirty="0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Rechtliche Grundlagen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27.06.2024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EA1A49C-CA7D-4274-A7F3-4ECAA271B8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52373" y="1391724"/>
            <a:ext cx="7728862" cy="2952000"/>
          </a:xfrm>
        </p:spPr>
        <p:txBody>
          <a:bodyPr/>
          <a:lstStyle/>
          <a:p>
            <a:pPr marL="0" indent="0">
              <a:buNone/>
            </a:pPr>
            <a:r>
              <a:rPr lang="de-DE" dirty="0">
                <a:solidFill>
                  <a:srgbClr val="333333"/>
                </a:solidFill>
              </a:rPr>
              <a:t>Weitere Straftaten die im Rahmen eines Ladendiebstahls begangen werden können:</a:t>
            </a:r>
          </a:p>
          <a:p>
            <a:pPr marL="0" indent="0">
              <a:buNone/>
            </a:pPr>
            <a:endParaRPr lang="de-DE" dirty="0">
              <a:solidFill>
                <a:srgbClr val="333333"/>
              </a:solidFill>
            </a:endParaRPr>
          </a:p>
          <a:p>
            <a:r>
              <a:rPr lang="de-DE" dirty="0">
                <a:solidFill>
                  <a:srgbClr val="333333"/>
                </a:solidFill>
              </a:rPr>
              <a:t>Betrug</a:t>
            </a:r>
          </a:p>
          <a:p>
            <a:pPr marL="0" indent="0">
              <a:buNone/>
            </a:pPr>
            <a:endParaRPr lang="de-DE" dirty="0">
              <a:solidFill>
                <a:srgbClr val="333333"/>
              </a:solidFill>
            </a:endParaRPr>
          </a:p>
          <a:p>
            <a:r>
              <a:rPr lang="de-DE" dirty="0">
                <a:solidFill>
                  <a:srgbClr val="333333"/>
                </a:solidFill>
              </a:rPr>
              <a:t>Urkundenfälschung</a:t>
            </a:r>
          </a:p>
          <a:p>
            <a:pPr marL="0" indent="0">
              <a:buNone/>
            </a:pPr>
            <a:endParaRPr lang="de-DE" dirty="0">
              <a:solidFill>
                <a:srgbClr val="333333"/>
              </a:solidFill>
            </a:endParaRPr>
          </a:p>
          <a:p>
            <a:r>
              <a:rPr lang="de-DE" dirty="0">
                <a:solidFill>
                  <a:srgbClr val="333333"/>
                </a:solidFill>
              </a:rPr>
              <a:t>Sachbeschädigung</a:t>
            </a:r>
          </a:p>
          <a:p>
            <a:pPr marL="0" indent="0">
              <a:buNone/>
            </a:pPr>
            <a:endParaRPr lang="de-DE" dirty="0">
              <a:solidFill>
                <a:srgbClr val="333333"/>
              </a:solidFill>
            </a:endParaRPr>
          </a:p>
          <a:p>
            <a:r>
              <a:rPr lang="de-DE" dirty="0">
                <a:solidFill>
                  <a:srgbClr val="333333"/>
                </a:solidFill>
              </a:rPr>
              <a:t>Hausfriedensbruch</a:t>
            </a: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31883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/>
          <p:cNvSpPr>
            <a:spLocks noGrp="1"/>
          </p:cNvSpPr>
          <p:nvPr>
            <p:ph type="body" idx="1"/>
          </p:nvPr>
        </p:nvSpPr>
        <p:spPr>
          <a:xfrm>
            <a:off x="250928" y="1347471"/>
            <a:ext cx="4248000" cy="360000"/>
          </a:xfrm>
        </p:spPr>
        <p:txBody>
          <a:bodyPr/>
          <a:lstStyle/>
          <a:p>
            <a:r>
              <a:rPr lang="de-DE" dirty="0"/>
              <a:t>Eine Straftat könnte vorliegen wenn…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de-DE" altLang="de-DE" dirty="0">
                <a:solidFill>
                  <a:prstClr val="white"/>
                </a:solidFill>
              </a:rPr>
              <a:t>Auftaktveranstaltung IHK Magdeburg</a:t>
            </a: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790E57-9D7A-4C8C-B32C-D4A564203B02}" type="slidenum">
              <a:rPr lang="de-DE" smtClean="0"/>
              <a:pPr>
                <a:defRPr/>
              </a:pPr>
              <a:t>14</a:t>
            </a:fld>
            <a:endParaRPr lang="de-DE" dirty="0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Rechtliche Grundlagen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27.06.2024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EA1A49C-CA7D-4274-A7F3-4ECAA271B8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50928" y="1773510"/>
            <a:ext cx="7728862" cy="2952000"/>
          </a:xfrm>
        </p:spPr>
        <p:txBody>
          <a:bodyPr/>
          <a:lstStyle/>
          <a:p>
            <a:r>
              <a:rPr lang="de-DE" dirty="0"/>
              <a:t>unbezahlte Ware aus dem Verkaufsraum entfernt wird,</a:t>
            </a:r>
          </a:p>
          <a:p>
            <a:r>
              <a:rPr lang="de-DE" dirty="0"/>
              <a:t>unbezahlte Ware noch im Verkaufsraum unter der Kleidung oder in einem Behältnis versteckt wird,</a:t>
            </a:r>
          </a:p>
          <a:p>
            <a:r>
              <a:rPr lang="de-DE" dirty="0"/>
              <a:t>zum Verkauf angebotene Lebensmittel verspeist werden,</a:t>
            </a:r>
          </a:p>
          <a:p>
            <a:r>
              <a:rPr lang="de-DE" dirty="0"/>
              <a:t>Preisetiketten ausgetauscht werden,</a:t>
            </a:r>
          </a:p>
          <a:p>
            <a:r>
              <a:rPr lang="de-DE" dirty="0"/>
              <a:t>Mengen falsch angegeben werden,</a:t>
            </a:r>
          </a:p>
          <a:p>
            <a:r>
              <a:rPr lang="de-DE" dirty="0"/>
              <a:t>Sicherungsetiketten oder sonstige Warensicherungssysteme zerstört werden,</a:t>
            </a:r>
          </a:p>
          <a:p>
            <a:r>
              <a:rPr lang="de-DE" dirty="0"/>
              <a:t>in einer Verpackung mehr oder teurere Waren mitversteckt werden.</a:t>
            </a:r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68510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de-DE" altLang="de-DE" dirty="0">
                <a:solidFill>
                  <a:prstClr val="white"/>
                </a:solidFill>
              </a:rPr>
              <a:t>Auftaktveranstaltung IHK Magdeburg</a:t>
            </a: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790E57-9D7A-4C8C-B32C-D4A564203B02}" type="slidenum">
              <a:rPr lang="de-DE" smtClean="0"/>
              <a:pPr>
                <a:defRPr/>
              </a:pPr>
              <a:t>15</a:t>
            </a:fld>
            <a:endParaRPr lang="de-DE" dirty="0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Rechtliche Grundlagen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27.06.2024</a:t>
            </a:r>
          </a:p>
        </p:txBody>
      </p:sp>
      <p:graphicFrame>
        <p:nvGraphicFramePr>
          <p:cNvPr id="10" name="Inhaltsplatzhalter 9">
            <a:extLst>
              <a:ext uri="{FF2B5EF4-FFF2-40B4-BE49-F238E27FC236}">
                <a16:creationId xmlns:a16="http://schemas.microsoft.com/office/drawing/2014/main" id="{66BF01BA-82FD-47DA-A7EE-76782685EF2E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829161256"/>
              </p:ext>
            </p:extLst>
          </p:nvPr>
        </p:nvGraphicFramePr>
        <p:xfrm>
          <a:off x="1484723" y="1769719"/>
          <a:ext cx="5377990" cy="272215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Textplatzhalter 9">
            <a:extLst>
              <a:ext uri="{FF2B5EF4-FFF2-40B4-BE49-F238E27FC236}">
                <a16:creationId xmlns:a16="http://schemas.microsoft.com/office/drawing/2014/main" id="{1B123C44-5CAC-4A70-874C-CB9C5FFE72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0927" y="1347471"/>
            <a:ext cx="4665629" cy="360000"/>
          </a:xfrm>
        </p:spPr>
        <p:txBody>
          <a:bodyPr/>
          <a:lstStyle/>
          <a:p>
            <a:r>
              <a:rPr lang="de-DE" dirty="0"/>
              <a:t>Diebstahl geringwertiger Sachen gem. § 248a StGB</a:t>
            </a:r>
          </a:p>
        </p:txBody>
      </p:sp>
      <p:pic>
        <p:nvPicPr>
          <p:cNvPr id="4" name="Grafik 3" descr="Auktionshammer mit einfarbiger Füllung">
            <a:extLst>
              <a:ext uri="{FF2B5EF4-FFF2-40B4-BE49-F238E27FC236}">
                <a16:creationId xmlns:a16="http://schemas.microsoft.com/office/drawing/2014/main" id="{31B50DC2-F861-4D63-A356-04A9FB6B4C5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6941975" y="2669721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577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de-DE" altLang="de-DE" dirty="0">
                <a:solidFill>
                  <a:prstClr val="white"/>
                </a:solidFill>
              </a:rPr>
              <a:t>Auftaktveranstaltung IHK Magdeburg</a:t>
            </a: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790E57-9D7A-4C8C-B32C-D4A564203B02}" type="slidenum">
              <a:rPr lang="de-DE" smtClean="0"/>
              <a:pPr>
                <a:defRPr/>
              </a:pPr>
              <a:t>16</a:t>
            </a:fld>
            <a:endParaRPr lang="de-DE" dirty="0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Rechtliche Grundlagen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27.06.2024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EA1A49C-CA7D-4274-A7F3-4ECAA271B8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52373" y="1391724"/>
            <a:ext cx="7728862" cy="2952000"/>
          </a:xfrm>
        </p:spPr>
        <p:txBody>
          <a:bodyPr/>
          <a:lstStyle/>
          <a:p>
            <a:pPr marL="0" indent="0">
              <a:buNone/>
            </a:pPr>
            <a:r>
              <a:rPr lang="de-DE" b="1" dirty="0"/>
              <a:t>Rechtliche Möglichkeiten der Ladeninhaber und Mitarbeiter</a:t>
            </a:r>
          </a:p>
          <a:p>
            <a:pPr marL="0" indent="0">
              <a:buNone/>
            </a:pPr>
            <a:endParaRPr lang="de-DE" dirty="0"/>
          </a:p>
          <a:p>
            <a:r>
              <a:rPr lang="de-DE" dirty="0"/>
              <a:t>Vorläufige Festnahme </a:t>
            </a:r>
          </a:p>
          <a:p>
            <a:endParaRPr lang="de-DE" dirty="0"/>
          </a:p>
          <a:p>
            <a:r>
              <a:rPr lang="de-DE" dirty="0"/>
              <a:t>Strafanzeige und Strafantrag</a:t>
            </a:r>
          </a:p>
          <a:p>
            <a:endParaRPr lang="de-DE" dirty="0"/>
          </a:p>
          <a:p>
            <a:r>
              <a:rPr lang="de-DE" dirty="0"/>
              <a:t>Hausverbot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40582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de-DE" altLang="de-DE" sz="650">
                <a:solidFill>
                  <a:prstClr val="white"/>
                </a:solidFill>
              </a:rPr>
              <a:t>Auftaktveranstaltung IHK Magdeburg</a:t>
            </a:r>
            <a:endParaRPr lang="de-DE" sz="650" dirty="0">
              <a:solidFill>
                <a:prstClr val="white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790E57-9D7A-4C8C-B32C-D4A564203B02}" type="slidenum">
              <a:rPr lang="de-DE" smtClean="0"/>
              <a:pPr>
                <a:defRPr/>
              </a:pPr>
              <a:t>17</a:t>
            </a:fld>
            <a:endParaRPr lang="de-DE" dirty="0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Rechtliche Grundlagen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27.06.2024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EA1A49C-CA7D-4274-A7F3-4ECAA271B8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52373" y="1391724"/>
            <a:ext cx="7728862" cy="2952000"/>
          </a:xfrm>
        </p:spPr>
        <p:txBody>
          <a:bodyPr/>
          <a:lstStyle/>
          <a:p>
            <a:pPr marL="0" indent="0">
              <a:buNone/>
            </a:pPr>
            <a:r>
              <a:rPr lang="de-DE" b="1" dirty="0"/>
              <a:t>Vorläufige Festnahme</a:t>
            </a:r>
          </a:p>
          <a:p>
            <a:pPr marL="0" indent="0">
              <a:buNone/>
            </a:pPr>
            <a:endParaRPr lang="de-DE" b="1" dirty="0"/>
          </a:p>
          <a:p>
            <a:r>
              <a:rPr lang="de-DE" dirty="0"/>
              <a:t>Jedermannsrecht </a:t>
            </a:r>
            <a:r>
              <a:rPr lang="de-DE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gemäß § 127 Absatz 1 StPO</a:t>
            </a:r>
            <a:r>
              <a:rPr lang="de-DE" sz="1100" dirty="0"/>
              <a:t> </a:t>
            </a:r>
          </a:p>
          <a:p>
            <a:r>
              <a:rPr lang="de-DE" dirty="0"/>
              <a:t>Die Tat muss „frisch“ sein</a:t>
            </a:r>
          </a:p>
          <a:p>
            <a:r>
              <a:rPr lang="de-DE" dirty="0"/>
              <a:t>Festnahme nach Verfolgung ist erlaubt</a:t>
            </a:r>
          </a:p>
          <a:p>
            <a:r>
              <a:rPr lang="de-DE" dirty="0"/>
              <a:t>Kinder (noch nicht 14 Jahre alt) sind gemäß § 19 StGB schuldunfähig</a:t>
            </a:r>
          </a:p>
          <a:p>
            <a:r>
              <a:rPr lang="de-DE" dirty="0"/>
              <a:t>Grundsatz bei Kindern und Jugendlichen: Prävention vor Repression – Übergabe an die Polizei zur anschließenden Übergabe an die Erziehungsberechtigten</a:t>
            </a:r>
          </a:p>
          <a:p>
            <a:r>
              <a:rPr lang="de-DE" dirty="0"/>
              <a:t>Grundsätzliche Verständigung der Polizei bei aggressiven und unter dem Einfluss von berauschenden Mitteln stehenden Ladendieben </a:t>
            </a:r>
          </a:p>
          <a:p>
            <a:endParaRPr lang="de-DE" dirty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68805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de-DE" altLang="de-DE" sz="650">
                <a:solidFill>
                  <a:prstClr val="white"/>
                </a:solidFill>
              </a:rPr>
              <a:t>Auftaktveranstaltung IHK Magdeburg</a:t>
            </a:r>
            <a:endParaRPr lang="de-DE" sz="650" dirty="0">
              <a:solidFill>
                <a:prstClr val="white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790E57-9D7A-4C8C-B32C-D4A564203B02}" type="slidenum">
              <a:rPr lang="de-DE" smtClean="0"/>
              <a:pPr>
                <a:defRPr/>
              </a:pPr>
              <a:t>18</a:t>
            </a:fld>
            <a:endParaRPr lang="de-DE" dirty="0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Rechtliche Grundlagen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27.06.2024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EA1A49C-CA7D-4274-A7F3-4ECAA271B8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52373" y="1391724"/>
            <a:ext cx="7728862" cy="2952000"/>
          </a:xfrm>
        </p:spPr>
        <p:txBody>
          <a:bodyPr/>
          <a:lstStyle/>
          <a:p>
            <a:pPr marL="0" indent="0">
              <a:buNone/>
            </a:pPr>
            <a:r>
              <a:rPr lang="de-DE" b="1" dirty="0"/>
              <a:t>Strafanzeige und Strafantrag</a:t>
            </a:r>
          </a:p>
          <a:p>
            <a:pPr marL="0" indent="0">
              <a:buNone/>
            </a:pPr>
            <a:endParaRPr lang="de-DE" b="1" dirty="0"/>
          </a:p>
          <a:p>
            <a:r>
              <a:rPr lang="de-DE" dirty="0"/>
              <a:t>Strafantrag zwingend erforderlich bei einigen Straftaten:</a:t>
            </a:r>
          </a:p>
          <a:p>
            <a:pPr lvl="1"/>
            <a:r>
              <a:rPr lang="de-DE" dirty="0"/>
              <a:t>Verstoß gegen ein erteiltes Hausverbot (§123 StGB)</a:t>
            </a:r>
          </a:p>
          <a:p>
            <a:pPr lvl="1"/>
            <a:r>
              <a:rPr lang="de-DE" dirty="0"/>
              <a:t>wenn sich die Tat auf geringwertige Sachen bezieht (§§ 248a, 263 Absatz 4 StGB)</a:t>
            </a:r>
          </a:p>
          <a:p>
            <a:r>
              <a:rPr lang="de-DE" dirty="0"/>
              <a:t>Strafantrag muss gemäß § 77b StGB grundsätzlich innerhalb von </a:t>
            </a:r>
            <a:r>
              <a:rPr lang="de-DE" b="1" dirty="0"/>
              <a:t>drei</a:t>
            </a:r>
            <a:r>
              <a:rPr lang="de-DE" dirty="0"/>
              <a:t> Monaten ab Kenntnis von Tat und Täter bei der Strafverfolgungsbehörde eingegangen sein</a:t>
            </a:r>
          </a:p>
          <a:p>
            <a:r>
              <a:rPr lang="de-DE" dirty="0"/>
              <a:t>Jede bei der Polizei erfolgte Anzeige wird nach Durchführung der erforderlichen Ermittlungen der Staatsanwaltschaft vorgelegt</a:t>
            </a:r>
          </a:p>
          <a:p>
            <a:pPr lvl="1"/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099855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de-DE" altLang="de-DE" sz="650">
                <a:solidFill>
                  <a:prstClr val="white"/>
                </a:solidFill>
              </a:rPr>
              <a:t>Auftaktveranstaltung IHK Magdeburg</a:t>
            </a:r>
            <a:endParaRPr lang="de-DE" sz="650" dirty="0">
              <a:solidFill>
                <a:prstClr val="white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790E57-9D7A-4C8C-B32C-D4A564203B02}" type="slidenum">
              <a:rPr lang="de-DE" smtClean="0"/>
              <a:pPr>
                <a:defRPr/>
              </a:pPr>
              <a:t>19</a:t>
            </a:fld>
            <a:endParaRPr lang="de-DE" dirty="0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2. Rechtliche Grundlagen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27.06.2024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EA1A49C-CA7D-4274-A7F3-4ECAA271B8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52373" y="1391724"/>
            <a:ext cx="7728862" cy="2952000"/>
          </a:xfrm>
        </p:spPr>
        <p:txBody>
          <a:bodyPr/>
          <a:lstStyle/>
          <a:p>
            <a:pPr marL="0" indent="0">
              <a:buNone/>
            </a:pPr>
            <a:r>
              <a:rPr lang="de-DE" b="1" dirty="0"/>
              <a:t>Wichtig für die Strafanzeige:</a:t>
            </a:r>
          </a:p>
          <a:p>
            <a:pPr marL="0" indent="0">
              <a:buNone/>
            </a:pPr>
            <a:endParaRPr lang="de-DE" b="1" dirty="0"/>
          </a:p>
          <a:p>
            <a:r>
              <a:rPr lang="de-DE" dirty="0"/>
              <a:t>Vollständige Angaben zum Sachverhalt</a:t>
            </a:r>
          </a:p>
          <a:p>
            <a:r>
              <a:rPr lang="de-DE" dirty="0"/>
              <a:t>Namen und ladungsfähige Anschriften der von Täter und Zeugen</a:t>
            </a:r>
          </a:p>
          <a:p>
            <a:r>
              <a:rPr lang="de-DE" dirty="0"/>
              <a:t>Bezeichnung weiterer Beweismittel</a:t>
            </a:r>
          </a:p>
          <a:p>
            <a:r>
              <a:rPr lang="de-DE" dirty="0"/>
              <a:t>Ausführliche Dokumentation der Tathandlung</a:t>
            </a:r>
          </a:p>
          <a:p>
            <a:r>
              <a:rPr lang="de-DE" dirty="0"/>
              <a:t>Personenbeschreibung der Täter (auch bei bekannten Tätern)</a:t>
            </a:r>
          </a:p>
          <a:p>
            <a:r>
              <a:rPr lang="de-DE" dirty="0"/>
              <a:t>Gesichertes Videomaterial der Tatbegehung mit Hinweis auf Tatzeit</a:t>
            </a:r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b="1" dirty="0"/>
          </a:p>
          <a:p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07937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Agenda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z="600" dirty="0"/>
              <a:t>Auftaktveranstaltung IHK Magdeburg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362A058-3342-4745-B0EB-D0584553CEFD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27.06.2024</a:t>
            </a:r>
            <a:endParaRPr lang="de-DE" dirty="0"/>
          </a:p>
        </p:txBody>
      </p:sp>
      <p:pic>
        <p:nvPicPr>
          <p:cNvPr id="8" name="Grafik 7" descr="Balkendiagramm mit einfarbiger Füllung">
            <a:extLst>
              <a:ext uri="{FF2B5EF4-FFF2-40B4-BE49-F238E27FC236}">
                <a16:creationId xmlns:a16="http://schemas.microsoft.com/office/drawing/2014/main" id="{C81F77F4-CC99-4BCB-9DF3-5CAA89AEE7D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</a:extLst>
          </a:blip>
          <a:stretch>
            <a:fillRect/>
          </a:stretch>
        </p:blipFill>
        <p:spPr>
          <a:xfrm>
            <a:off x="518478" y="1539516"/>
            <a:ext cx="565606" cy="565606"/>
          </a:xfrm>
          <a:prstGeom prst="rect">
            <a:avLst/>
          </a:prstGeom>
        </p:spPr>
      </p:pic>
      <p:pic>
        <p:nvPicPr>
          <p:cNvPr id="10" name="Grafik 9" descr="Auktionshammer mit einfarbiger Füllung">
            <a:extLst>
              <a:ext uri="{FF2B5EF4-FFF2-40B4-BE49-F238E27FC236}">
                <a16:creationId xmlns:a16="http://schemas.microsoft.com/office/drawing/2014/main" id="{6EF47023-3366-4791-BA2A-8FB1DED6A6E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6"/>
              </a:ext>
            </a:extLst>
          </a:blip>
          <a:stretch>
            <a:fillRect/>
          </a:stretch>
        </p:blipFill>
        <p:spPr>
          <a:xfrm>
            <a:off x="871978" y="2175823"/>
            <a:ext cx="524957" cy="524957"/>
          </a:xfrm>
          <a:prstGeom prst="rect">
            <a:avLst/>
          </a:prstGeom>
        </p:spPr>
      </p:pic>
      <p:pic>
        <p:nvPicPr>
          <p:cNvPr id="12" name="Grafik 11" descr="Videokamera mit einfarbiger Füllung">
            <a:extLst>
              <a:ext uri="{FF2B5EF4-FFF2-40B4-BE49-F238E27FC236}">
                <a16:creationId xmlns:a16="http://schemas.microsoft.com/office/drawing/2014/main" id="{551D6AE1-8790-4021-8A71-F5EA33C29FB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8"/>
              </a:ext>
            </a:extLst>
          </a:blip>
          <a:stretch>
            <a:fillRect/>
          </a:stretch>
        </p:blipFill>
        <p:spPr>
          <a:xfrm>
            <a:off x="1249054" y="2783854"/>
            <a:ext cx="509045" cy="509045"/>
          </a:xfrm>
          <a:prstGeom prst="rect">
            <a:avLst/>
          </a:prstGeom>
        </p:spPr>
      </p:pic>
      <p:pic>
        <p:nvPicPr>
          <p:cNvPr id="14" name="Grafik 13" descr="Drama mit einfarbiger Füllung">
            <a:extLst>
              <a:ext uri="{FF2B5EF4-FFF2-40B4-BE49-F238E27FC236}">
                <a16:creationId xmlns:a16="http://schemas.microsoft.com/office/drawing/2014/main" id="{26A3EB4B-3007-48FE-8795-4257D90B413E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0"/>
              </a:ext>
            </a:extLst>
          </a:blip>
          <a:stretch>
            <a:fillRect/>
          </a:stretch>
        </p:blipFill>
        <p:spPr>
          <a:xfrm>
            <a:off x="862554" y="3412503"/>
            <a:ext cx="542042" cy="542042"/>
          </a:xfrm>
          <a:prstGeom prst="rect">
            <a:avLst/>
          </a:prstGeom>
        </p:spPr>
      </p:pic>
      <p:sp>
        <p:nvSpPr>
          <p:cNvPr id="15" name="Textfeld 14">
            <a:extLst>
              <a:ext uri="{FF2B5EF4-FFF2-40B4-BE49-F238E27FC236}">
                <a16:creationId xmlns:a16="http://schemas.microsoft.com/office/drawing/2014/main" id="{4EB6C2C6-00F7-468E-8ED9-C85E39752FA9}"/>
              </a:ext>
            </a:extLst>
          </p:cNvPr>
          <p:cNvSpPr txBox="1"/>
          <p:nvPr/>
        </p:nvSpPr>
        <p:spPr>
          <a:xfrm>
            <a:off x="1178351" y="1682685"/>
            <a:ext cx="2691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1. Zahlen und Fakten</a:t>
            </a:r>
          </a:p>
          <a:p>
            <a:endParaRPr lang="de-DE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7B7C4226-FDC2-495A-A982-65695981453B}"/>
              </a:ext>
            </a:extLst>
          </p:cNvPr>
          <p:cNvSpPr txBox="1"/>
          <p:nvPr/>
        </p:nvSpPr>
        <p:spPr>
          <a:xfrm>
            <a:off x="1536568" y="2271860"/>
            <a:ext cx="31438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2. Rechtliche Grundlagen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4D00B34A-BB97-4971-A33B-534F4FED7C63}"/>
              </a:ext>
            </a:extLst>
          </p:cNvPr>
          <p:cNvSpPr txBox="1"/>
          <p:nvPr/>
        </p:nvSpPr>
        <p:spPr>
          <a:xfrm>
            <a:off x="1885361" y="2875175"/>
            <a:ext cx="467569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3. </a:t>
            </a:r>
            <a:r>
              <a:rPr lang="de-DE" sz="1800" dirty="0">
                <a:latin typeface="Arial" panose="020B0604020202020204" pitchFamily="34" charset="0"/>
                <a:cs typeface="Arial" panose="020B0604020202020204" pitchFamily="34" charset="0"/>
              </a:rPr>
              <a:t>Prävention/Hinweise und Empfehlungen </a:t>
            </a:r>
          </a:p>
          <a:p>
            <a:endParaRPr lang="de-DE" dirty="0"/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id="{A12A5DC7-39DE-44AF-8D2F-A97C69558AF8}"/>
              </a:ext>
            </a:extLst>
          </p:cNvPr>
          <p:cNvSpPr txBox="1"/>
          <p:nvPr/>
        </p:nvSpPr>
        <p:spPr>
          <a:xfrm>
            <a:off x="1555423" y="3478491"/>
            <a:ext cx="30232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4.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Tricks und Fallbeispiele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feld 18">
            <a:extLst>
              <a:ext uri="{FF2B5EF4-FFF2-40B4-BE49-F238E27FC236}">
                <a16:creationId xmlns:a16="http://schemas.microsoft.com/office/drawing/2014/main" id="{DD12418A-180D-4FCB-BE95-80B05187F0E2}"/>
              </a:ext>
            </a:extLst>
          </p:cNvPr>
          <p:cNvSpPr txBox="1"/>
          <p:nvPr/>
        </p:nvSpPr>
        <p:spPr>
          <a:xfrm>
            <a:off x="1198775" y="4083377"/>
            <a:ext cx="3561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5. Schwerpunkt Drogeriemärkte</a:t>
            </a:r>
          </a:p>
        </p:txBody>
      </p:sp>
      <p:pic>
        <p:nvPicPr>
          <p:cNvPr id="4" name="Grafik 3" descr="Lippen mit einfarbiger Füllung">
            <a:extLst>
              <a:ext uri="{FF2B5EF4-FFF2-40B4-BE49-F238E27FC236}">
                <a16:creationId xmlns:a16="http://schemas.microsoft.com/office/drawing/2014/main" id="{F04A8E64-6935-40C1-A418-19CE0D7435D5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2"/>
              </a:ext>
            </a:extLst>
          </a:blip>
          <a:stretch>
            <a:fillRect/>
          </a:stretch>
        </p:blipFill>
        <p:spPr>
          <a:xfrm>
            <a:off x="476054" y="4009337"/>
            <a:ext cx="576803" cy="576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918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52000" y="2063251"/>
            <a:ext cx="8640000" cy="1784849"/>
          </a:xfrm>
        </p:spPr>
        <p:txBody>
          <a:bodyPr/>
          <a:lstStyle/>
          <a:p>
            <a:r>
              <a:rPr lang="de-DE" dirty="0"/>
              <a:t>3. Prävention/Hinweise und Empfehlungen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104776"/>
            <a:ext cx="1549148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615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de-DE" altLang="de-DE" sz="650">
                <a:solidFill>
                  <a:prstClr val="white"/>
                </a:solidFill>
              </a:rPr>
              <a:t>Auftaktveranstaltung IHK Magdeburg</a:t>
            </a:r>
            <a:endParaRPr lang="de-DE" sz="650" dirty="0">
              <a:solidFill>
                <a:prstClr val="white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790E57-9D7A-4C8C-B32C-D4A564203B02}" type="slidenum">
              <a:rPr lang="de-DE" smtClean="0"/>
              <a:pPr>
                <a:defRPr/>
              </a:pPr>
              <a:t>21</a:t>
            </a:fld>
            <a:endParaRPr lang="de-DE" dirty="0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>
          <a:xfrm>
            <a:off x="252372" y="220253"/>
            <a:ext cx="7567161" cy="900000"/>
          </a:xfrm>
        </p:spPr>
        <p:txBody>
          <a:bodyPr/>
          <a:lstStyle/>
          <a:p>
            <a:r>
              <a:rPr lang="de-DE" dirty="0"/>
              <a:t>3. Prävention/Hinweise und Empfehlungen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27.06.2024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EA1A49C-CA7D-4274-A7F3-4ECAA271B8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52373" y="1364975"/>
            <a:ext cx="7728862" cy="3127512"/>
          </a:xfrm>
        </p:spPr>
        <p:txBody>
          <a:bodyPr/>
          <a:lstStyle/>
          <a:p>
            <a:pPr marL="0" indent="0">
              <a:buNone/>
            </a:pPr>
            <a:r>
              <a:rPr lang="de-DE" b="1" dirty="0"/>
              <a:t>Maßnahmen gegen Ladendiebstahl</a:t>
            </a:r>
          </a:p>
          <a:p>
            <a:pPr marL="0" indent="0">
              <a:buNone/>
            </a:pPr>
            <a:endParaRPr lang="de-DE" dirty="0"/>
          </a:p>
          <a:p>
            <a:r>
              <a:rPr lang="de-DE" dirty="0"/>
              <a:t>Schulung von Mitarbeitern</a:t>
            </a:r>
          </a:p>
          <a:p>
            <a:r>
              <a:rPr lang="de-DE" dirty="0"/>
              <a:t>Verbesserung der Ladengestaltung und Warenpräsentation</a:t>
            </a:r>
          </a:p>
          <a:p>
            <a:r>
              <a:rPr lang="de-DE" dirty="0"/>
              <a:t>Sicherung der Waren</a:t>
            </a:r>
          </a:p>
          <a:p>
            <a:r>
              <a:rPr lang="de-DE" dirty="0"/>
              <a:t>Nutzung technischer Überwachung</a:t>
            </a:r>
          </a:p>
          <a:p>
            <a:r>
              <a:rPr lang="de-DE" dirty="0"/>
              <a:t>Einsatz von Sicherheitspersonal</a:t>
            </a:r>
          </a:p>
          <a:p>
            <a:r>
              <a:rPr lang="de-DE" dirty="0"/>
              <a:t>Vorbeugen von Diebstahl durch Mitarbeiter</a:t>
            </a:r>
          </a:p>
          <a:p>
            <a:r>
              <a:rPr lang="de-DE" dirty="0"/>
              <a:t>Vernetzung und Kooperation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06297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de-DE" altLang="de-DE" sz="650">
                <a:solidFill>
                  <a:prstClr val="white"/>
                </a:solidFill>
              </a:rPr>
              <a:t>Auftaktveranstaltung IHK Magdeburg</a:t>
            </a:r>
            <a:endParaRPr lang="de-DE" sz="650" dirty="0">
              <a:solidFill>
                <a:prstClr val="white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790E57-9D7A-4C8C-B32C-D4A564203B02}" type="slidenum">
              <a:rPr lang="de-DE" smtClean="0"/>
              <a:pPr>
                <a:defRPr/>
              </a:pPr>
              <a:t>22</a:t>
            </a:fld>
            <a:endParaRPr lang="de-DE" dirty="0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>
          <a:xfrm>
            <a:off x="252373" y="220253"/>
            <a:ext cx="7426894" cy="900000"/>
          </a:xfrm>
        </p:spPr>
        <p:txBody>
          <a:bodyPr/>
          <a:lstStyle/>
          <a:p>
            <a:r>
              <a:rPr lang="de-DE" dirty="0"/>
              <a:t>3. Prävention/Hinweise und Empfehlungen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27.06.2024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EA1A49C-CA7D-4274-A7F3-4ECAA271B8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52373" y="1391724"/>
            <a:ext cx="7728862" cy="2952000"/>
          </a:xfrm>
        </p:spPr>
        <p:txBody>
          <a:bodyPr/>
          <a:lstStyle/>
          <a:p>
            <a:pPr marL="0" indent="0">
              <a:buNone/>
            </a:pPr>
            <a:r>
              <a:rPr lang="de-DE" b="1" dirty="0"/>
              <a:t>Schulung von Mitarbeitern</a:t>
            </a:r>
          </a:p>
          <a:p>
            <a:pPr marL="0" indent="0">
              <a:buNone/>
            </a:pPr>
            <a:endParaRPr lang="de-DE" b="1" dirty="0"/>
          </a:p>
          <a:p>
            <a:r>
              <a:rPr lang="de-DE" dirty="0"/>
              <a:t>Sensibilisierung der Mitarbeiter durch regelmäßige spezielle Schulungen</a:t>
            </a:r>
          </a:p>
          <a:p>
            <a:r>
              <a:rPr lang="de-DE" dirty="0"/>
              <a:t>Durchführen von Verhaltenstrainings</a:t>
            </a:r>
          </a:p>
          <a:p>
            <a:r>
              <a:rPr lang="de-DE" dirty="0"/>
              <a:t>Schulungen zu:	„gängigen Tricks“ der Ladendiebe</a:t>
            </a:r>
          </a:p>
          <a:p>
            <a:pPr marL="0" indent="0">
              <a:buNone/>
            </a:pPr>
            <a:r>
              <a:rPr lang="de-DE" dirty="0"/>
              <a:t>		zum richtigen Umgang mit dem Täter</a:t>
            </a:r>
          </a:p>
          <a:p>
            <a:pPr marL="0" indent="0">
              <a:buNone/>
            </a:pPr>
            <a:r>
              <a:rPr lang="de-DE" dirty="0"/>
              <a:t>		zu rechtlichen Grundlagen</a:t>
            </a:r>
          </a:p>
          <a:p>
            <a:pPr marL="0" indent="0">
              <a:buNone/>
            </a:pPr>
            <a:r>
              <a:rPr lang="de-DE" dirty="0"/>
              <a:t>		zu Hitlisten gestohlener Waren (geschäftsabhängig)</a:t>
            </a:r>
          </a:p>
          <a:p>
            <a:r>
              <a:rPr lang="de-DE" dirty="0"/>
              <a:t>Beratungsangebote von Sicherheitsfachleuten </a:t>
            </a:r>
          </a:p>
          <a:p>
            <a:pPr marL="0" indent="0">
              <a:buNone/>
            </a:pPr>
            <a:endParaRPr lang="de-DE" b="1" dirty="0"/>
          </a:p>
          <a:p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7868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de-DE" altLang="de-DE" sz="650">
                <a:solidFill>
                  <a:prstClr val="white"/>
                </a:solidFill>
              </a:rPr>
              <a:t>Auftaktveranstaltung IHK Magdeburg</a:t>
            </a:r>
            <a:endParaRPr lang="de-DE" sz="650" dirty="0">
              <a:solidFill>
                <a:prstClr val="white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790E57-9D7A-4C8C-B32C-D4A564203B02}" type="slidenum">
              <a:rPr lang="de-DE" smtClean="0"/>
              <a:pPr>
                <a:defRPr/>
              </a:pPr>
              <a:t>23</a:t>
            </a:fld>
            <a:endParaRPr lang="de-DE" dirty="0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>
          <a:xfrm>
            <a:off x="252373" y="220253"/>
            <a:ext cx="7426894" cy="900000"/>
          </a:xfrm>
        </p:spPr>
        <p:txBody>
          <a:bodyPr/>
          <a:lstStyle/>
          <a:p>
            <a:r>
              <a:rPr lang="de-DE" dirty="0"/>
              <a:t>3. Prävention/Hinweise und Empfehlungen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27.06.2024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EA1A49C-CA7D-4274-A7F3-4ECAA271B8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52373" y="1577008"/>
            <a:ext cx="5128010" cy="2766715"/>
          </a:xfrm>
        </p:spPr>
        <p:txBody>
          <a:bodyPr/>
          <a:lstStyle/>
          <a:p>
            <a:pPr marL="0" indent="0">
              <a:buNone/>
            </a:pPr>
            <a:r>
              <a:rPr lang="de-DE" b="1" dirty="0"/>
              <a:t>Verbesserung der Ladengestaltung und Warenpräsentation</a:t>
            </a:r>
          </a:p>
          <a:p>
            <a:pPr marL="0" indent="0">
              <a:buNone/>
            </a:pPr>
            <a:endParaRPr lang="de-DE" b="1" dirty="0"/>
          </a:p>
          <a:p>
            <a:r>
              <a:rPr lang="de-DE" dirty="0"/>
              <a:t>Übersichtliche Gestaltung der Verkaufsräume</a:t>
            </a:r>
          </a:p>
          <a:p>
            <a:r>
              <a:rPr lang="de-DE" dirty="0"/>
              <a:t>Aufbewahrung diebstahlgefährdeter Artikel in einbruchshemmenden Glasvitrinen </a:t>
            </a:r>
          </a:p>
          <a:p>
            <a:r>
              <a:rPr lang="de-DE" dirty="0"/>
              <a:t>Überwachung der Umkleidekabinen</a:t>
            </a:r>
          </a:p>
          <a:p>
            <a:r>
              <a:rPr lang="de-DE" dirty="0"/>
              <a:t>Aufbewahrungsstelle für größere Taschen</a:t>
            </a:r>
          </a:p>
          <a:p>
            <a:r>
              <a:rPr lang="de-DE" dirty="0"/>
              <a:t>mitgeführte Behältnisse vermeiden </a:t>
            </a:r>
          </a:p>
          <a:p>
            <a:r>
              <a:rPr lang="de-DE" dirty="0"/>
              <a:t>Gut sichtbare Warnschilder</a:t>
            </a:r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b="1" dirty="0"/>
          </a:p>
          <a:p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E09E5B8-FFEB-4C74-A9F8-27EC18C38DC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686"/>
          <a:stretch/>
        </p:blipFill>
        <p:spPr>
          <a:xfrm>
            <a:off x="5380383" y="1718696"/>
            <a:ext cx="3212000" cy="2483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183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de-DE" altLang="de-DE" sz="650">
                <a:solidFill>
                  <a:prstClr val="white"/>
                </a:solidFill>
              </a:rPr>
              <a:t>Auftaktveranstaltung IHK Magdeburg</a:t>
            </a:r>
            <a:endParaRPr lang="de-DE" sz="650" dirty="0">
              <a:solidFill>
                <a:prstClr val="white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790E57-9D7A-4C8C-B32C-D4A564203B02}" type="slidenum">
              <a:rPr lang="de-DE" smtClean="0"/>
              <a:pPr>
                <a:defRPr/>
              </a:pPr>
              <a:t>24</a:t>
            </a:fld>
            <a:endParaRPr lang="de-DE" dirty="0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>
          <a:xfrm>
            <a:off x="252373" y="220253"/>
            <a:ext cx="7426894" cy="900000"/>
          </a:xfrm>
        </p:spPr>
        <p:txBody>
          <a:bodyPr/>
          <a:lstStyle/>
          <a:p>
            <a:r>
              <a:rPr lang="de-DE" dirty="0"/>
              <a:t>3. Prävention/Hinweise und Empfehlungen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27.06.2024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EA1A49C-CA7D-4274-A7F3-4ECAA271B8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52373" y="1795670"/>
            <a:ext cx="5684601" cy="2716694"/>
          </a:xfrm>
        </p:spPr>
        <p:txBody>
          <a:bodyPr/>
          <a:lstStyle/>
          <a:p>
            <a:pPr marL="0" indent="0">
              <a:buNone/>
            </a:pPr>
            <a:r>
              <a:rPr lang="de-DE" b="1" dirty="0"/>
              <a:t>Sicherung der Waren</a:t>
            </a:r>
          </a:p>
          <a:p>
            <a:pPr marL="0" indent="0">
              <a:buNone/>
            </a:pPr>
            <a:endParaRPr lang="de-DE" b="1" dirty="0"/>
          </a:p>
          <a:p>
            <a:r>
              <a:rPr lang="de-DE" dirty="0"/>
              <a:t>Technologien zur Sicherung der Waren (z.B. </a:t>
            </a:r>
            <a:r>
              <a:rPr lang="de-DE" dirty="0" err="1"/>
              <a:t>Akkusto</a:t>
            </a:r>
            <a:r>
              <a:rPr lang="de-DE" dirty="0"/>
              <a:t>-magnetische Technologie)</a:t>
            </a:r>
          </a:p>
          <a:p>
            <a:r>
              <a:rPr lang="de-DE" dirty="0"/>
              <a:t>mechanische Sicherung in geeigneten Fällen (Ketten, Stahlseile, Glasabdeckungen)</a:t>
            </a:r>
          </a:p>
          <a:p>
            <a:r>
              <a:rPr lang="de-DE" dirty="0"/>
              <a:t>Schulung zu Manipulationsmöglichkeiten an gesicherter Ware</a:t>
            </a:r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b="1" dirty="0"/>
          </a:p>
          <a:p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66B131C-2B89-41B0-8C23-BC11327C48C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0628" y="1371599"/>
            <a:ext cx="2716696" cy="2716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6475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de-DE" altLang="de-DE" sz="650">
                <a:solidFill>
                  <a:prstClr val="white"/>
                </a:solidFill>
              </a:rPr>
              <a:t>Auftaktveranstaltung IHK Magdeburg</a:t>
            </a:r>
            <a:endParaRPr lang="de-DE" sz="650" dirty="0">
              <a:solidFill>
                <a:prstClr val="white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790E57-9D7A-4C8C-B32C-D4A564203B02}" type="slidenum">
              <a:rPr lang="de-DE" smtClean="0"/>
              <a:pPr>
                <a:defRPr/>
              </a:pPr>
              <a:t>25</a:t>
            </a:fld>
            <a:endParaRPr lang="de-DE" dirty="0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>
          <a:xfrm>
            <a:off x="252373" y="220253"/>
            <a:ext cx="7426894" cy="900000"/>
          </a:xfrm>
        </p:spPr>
        <p:txBody>
          <a:bodyPr/>
          <a:lstStyle/>
          <a:p>
            <a:r>
              <a:rPr lang="de-DE" dirty="0"/>
              <a:t>3. Prävention/Hinweise und Empfehlungen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27.06.2024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EA1A49C-CA7D-4274-A7F3-4ECAA271B8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52373" y="1928191"/>
            <a:ext cx="4366010" cy="2551044"/>
          </a:xfrm>
        </p:spPr>
        <p:txBody>
          <a:bodyPr/>
          <a:lstStyle/>
          <a:p>
            <a:pPr marL="0" indent="0">
              <a:buNone/>
            </a:pPr>
            <a:r>
              <a:rPr lang="de-DE" b="1" dirty="0"/>
              <a:t>Nutzung technischer Überwachung </a:t>
            </a:r>
          </a:p>
          <a:p>
            <a:pPr marL="0" indent="0">
              <a:buNone/>
            </a:pPr>
            <a:endParaRPr lang="de-DE" b="1" dirty="0"/>
          </a:p>
          <a:p>
            <a:r>
              <a:rPr lang="de-DE" dirty="0" err="1"/>
              <a:t>Kameradooms</a:t>
            </a:r>
            <a:endParaRPr lang="de-DE" dirty="0"/>
          </a:p>
          <a:p>
            <a:r>
              <a:rPr lang="de-DE" dirty="0"/>
              <a:t>Kameraattrappen und Spiegel als wirkungsvolles und zudem kostengünstiges Mittel</a:t>
            </a:r>
          </a:p>
          <a:p>
            <a:r>
              <a:rPr lang="de-DE" dirty="0"/>
              <a:t>Einrichtung zur stillen Alarmierung von Mitarbeitern</a:t>
            </a:r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b="1" dirty="0"/>
          </a:p>
          <a:p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EE020491-9DF6-4B99-82FC-36D7FE8A4A6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4743" y="1649896"/>
            <a:ext cx="2543760" cy="2568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6112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de-DE" altLang="de-DE" sz="650">
                <a:solidFill>
                  <a:prstClr val="white"/>
                </a:solidFill>
              </a:rPr>
              <a:t>Auftaktveranstaltung IHK Magdeburg</a:t>
            </a:r>
            <a:endParaRPr lang="de-DE" sz="650" dirty="0">
              <a:solidFill>
                <a:prstClr val="white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790E57-9D7A-4C8C-B32C-D4A564203B02}" type="slidenum">
              <a:rPr lang="de-DE" smtClean="0"/>
              <a:pPr>
                <a:defRPr/>
              </a:pPr>
              <a:t>26</a:t>
            </a:fld>
            <a:endParaRPr lang="de-DE" dirty="0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>
          <a:xfrm>
            <a:off x="252373" y="220253"/>
            <a:ext cx="7426894" cy="900000"/>
          </a:xfrm>
        </p:spPr>
        <p:txBody>
          <a:bodyPr/>
          <a:lstStyle/>
          <a:p>
            <a:r>
              <a:rPr lang="de-DE" dirty="0"/>
              <a:t>3. Prävention/Hinweise und Empfehlungen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27.06.2024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EA1A49C-CA7D-4274-A7F3-4ECAA271B8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52373" y="1649896"/>
            <a:ext cx="7728862" cy="2975112"/>
          </a:xfrm>
        </p:spPr>
        <p:txBody>
          <a:bodyPr/>
          <a:lstStyle/>
          <a:p>
            <a:pPr marL="0" indent="0">
              <a:buNone/>
            </a:pPr>
            <a:r>
              <a:rPr lang="de-DE" b="1" dirty="0"/>
              <a:t>Einsatz von Sicherheitspersonal</a:t>
            </a:r>
          </a:p>
          <a:p>
            <a:pPr marL="0" indent="0">
              <a:buNone/>
            </a:pPr>
            <a:endParaRPr lang="de-DE" b="1" dirty="0"/>
          </a:p>
          <a:p>
            <a:r>
              <a:rPr lang="de-DE" dirty="0">
                <a:effectLst/>
                <a:latin typeface="Arial" panose="020B0604020202020204" pitchFamily="34" charset="0"/>
                <a:ea typeface="DengXian" panose="02010600030101010101" pitchFamily="2" charset="-122"/>
              </a:rPr>
              <a:t>uniformierte Sicherheitskräfte steigern die Sicherheit in Geschäften und Einkaufsstraßen</a:t>
            </a:r>
          </a:p>
          <a:p>
            <a:r>
              <a:rPr lang="de-DE" dirty="0">
                <a:ea typeface="DengXian" panose="02010600030101010101" pitchFamily="2" charset="-122"/>
              </a:rPr>
              <a:t>präsente Ansprechpartner</a:t>
            </a:r>
          </a:p>
          <a:p>
            <a:r>
              <a:rPr lang="de-DE" dirty="0">
                <a:ea typeface="DengXian" panose="02010600030101010101" pitchFamily="2" charset="-122"/>
              </a:rPr>
              <a:t>bestärken Mitarbeiter in ihrer Bereitschaft, Ladendiebe anzusprechen</a:t>
            </a:r>
          </a:p>
          <a:p>
            <a:r>
              <a:rPr lang="de-DE" dirty="0">
                <a:ea typeface="DengXian" panose="02010600030101010101" pitchFamily="2" charset="-122"/>
              </a:rPr>
              <a:t>uniformierte „Türsteher“ schrecken potentielle Ladendiebe bereits vor Eintritt in das Geschäft ab</a:t>
            </a:r>
          </a:p>
          <a:p>
            <a:r>
              <a:rPr lang="de-DE" dirty="0">
                <a:ea typeface="DengXian" panose="02010600030101010101" pitchFamily="2" charset="-122"/>
              </a:rPr>
              <a:t>bei Einsatz von Security sinken die Fallzahlen deutlich</a:t>
            </a:r>
          </a:p>
          <a:p>
            <a:r>
              <a:rPr lang="de-DE" dirty="0">
                <a:ea typeface="DengXian" panose="02010600030101010101" pitchFamily="2" charset="-122"/>
              </a:rPr>
              <a:t>Einsatz von verdeckten Ladendetektiven</a:t>
            </a:r>
          </a:p>
          <a:p>
            <a:endParaRPr lang="de-DE" dirty="0">
              <a:ea typeface="DengXian" panose="02010600030101010101" pitchFamily="2" charset="-122"/>
            </a:endParaRPr>
          </a:p>
          <a:p>
            <a:endParaRPr lang="de-DE" dirty="0">
              <a:effectLst/>
              <a:latin typeface="Times New Roman" panose="02020603050405020304" pitchFamily="18" charset="0"/>
              <a:ea typeface="DengXian" panose="02010600030101010101" pitchFamily="2" charset="-122"/>
            </a:endParaRP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b="1" dirty="0"/>
          </a:p>
          <a:p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485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de-DE" altLang="de-DE" sz="650">
                <a:solidFill>
                  <a:prstClr val="white"/>
                </a:solidFill>
              </a:rPr>
              <a:t>Auftaktveranstaltung IHK Magdeburg</a:t>
            </a:r>
            <a:endParaRPr lang="de-DE" sz="650" dirty="0">
              <a:solidFill>
                <a:prstClr val="white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790E57-9D7A-4C8C-B32C-D4A564203B02}" type="slidenum">
              <a:rPr lang="de-DE" smtClean="0"/>
              <a:pPr>
                <a:defRPr/>
              </a:pPr>
              <a:t>27</a:t>
            </a:fld>
            <a:endParaRPr lang="de-DE" dirty="0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>
          <a:xfrm>
            <a:off x="252373" y="220253"/>
            <a:ext cx="7426894" cy="900000"/>
          </a:xfrm>
        </p:spPr>
        <p:txBody>
          <a:bodyPr/>
          <a:lstStyle/>
          <a:p>
            <a:r>
              <a:rPr lang="de-DE" dirty="0"/>
              <a:t>3. Prävention/Hinweise und Empfehlungen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27.06.2024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EA1A49C-CA7D-4274-A7F3-4ECAA271B8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52373" y="1689652"/>
            <a:ext cx="7728862" cy="2915478"/>
          </a:xfrm>
        </p:spPr>
        <p:txBody>
          <a:bodyPr/>
          <a:lstStyle/>
          <a:p>
            <a:pPr marL="0" indent="0">
              <a:buNone/>
            </a:pPr>
            <a:r>
              <a:rPr lang="de-DE" b="1" dirty="0"/>
              <a:t>Vernetzung und Kooperation</a:t>
            </a:r>
          </a:p>
          <a:p>
            <a:pPr marL="0" indent="0">
              <a:buNone/>
            </a:pPr>
            <a:endParaRPr lang="de-DE" b="1" dirty="0"/>
          </a:p>
          <a:p>
            <a:r>
              <a:rPr lang="de-DE" dirty="0"/>
              <a:t>durch  beständige Zusammenarbeit ein Vertrauensverhältnis mit anderen Geschäften/Unternehmen schaffen</a:t>
            </a:r>
          </a:p>
          <a:p>
            <a:r>
              <a:rPr lang="de-DE" dirty="0"/>
              <a:t>Lokale „Warnsysteme“ installieren um über potenzielle Ladendiebe zu informieren (z.B. Chatgruppe)</a:t>
            </a:r>
          </a:p>
          <a:p>
            <a:r>
              <a:rPr lang="de-DE" dirty="0"/>
              <a:t>gemeinsame Fortbildungen mit der Polizei, Einzelhandelsverbänden oder Sicherheitsunternehmen</a:t>
            </a:r>
          </a:p>
          <a:p>
            <a:r>
              <a:rPr lang="de-DE" dirty="0"/>
              <a:t>Mitwirkung in kommunalen Präventionsräten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68758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52000" y="2063251"/>
            <a:ext cx="8640000" cy="1784849"/>
          </a:xfrm>
        </p:spPr>
        <p:txBody>
          <a:bodyPr/>
          <a:lstStyle/>
          <a:p>
            <a:r>
              <a:rPr lang="de-DE" dirty="0"/>
              <a:t>4. Tricks und Fallbeispiele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104776"/>
            <a:ext cx="1549148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5136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de-DE" altLang="de-DE" sz="650">
                <a:solidFill>
                  <a:prstClr val="white"/>
                </a:solidFill>
              </a:rPr>
              <a:t>Auftaktveranstaltung IHK Magdeburg</a:t>
            </a:r>
            <a:endParaRPr lang="de-DE" sz="650" dirty="0">
              <a:solidFill>
                <a:prstClr val="white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790E57-9D7A-4C8C-B32C-D4A564203B02}" type="slidenum">
              <a:rPr lang="de-DE" smtClean="0"/>
              <a:pPr>
                <a:defRPr/>
              </a:pPr>
              <a:t>29</a:t>
            </a:fld>
            <a:endParaRPr lang="de-DE" dirty="0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>
          <a:xfrm>
            <a:off x="252373" y="220253"/>
            <a:ext cx="7426894" cy="900000"/>
          </a:xfrm>
        </p:spPr>
        <p:txBody>
          <a:bodyPr/>
          <a:lstStyle/>
          <a:p>
            <a:r>
              <a:rPr lang="de-DE" dirty="0"/>
              <a:t>4. Tricks und Fallbeispiele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27.06.2024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EA1A49C-CA7D-4274-A7F3-4ECAA271B8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52373" y="1391723"/>
            <a:ext cx="7728862" cy="3373525"/>
          </a:xfrm>
        </p:spPr>
        <p:txBody>
          <a:bodyPr/>
          <a:lstStyle/>
          <a:p>
            <a:pPr marL="0" indent="0">
              <a:buNone/>
            </a:pPr>
            <a:r>
              <a:rPr lang="de-DE" b="1" dirty="0"/>
              <a:t>Gängige Tricks der Ladendiebe</a:t>
            </a:r>
          </a:p>
          <a:p>
            <a:pPr marL="0" indent="0">
              <a:buNone/>
            </a:pPr>
            <a:endParaRPr lang="de-DE" b="1" dirty="0"/>
          </a:p>
          <a:p>
            <a:pPr marL="0" indent="0" algn="l" rtl="0" eaLnBrk="1" fontAlgn="t" latinLnBrk="0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de-DE" b="0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Gebräuchlichste Methode</a:t>
            </a:r>
            <a:r>
              <a:rPr lang="de-DE" dirty="0"/>
              <a:t>	</a:t>
            </a:r>
            <a:r>
              <a:rPr lang="de-DE" b="0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Alt-gegen-Neu Trick</a:t>
            </a:r>
            <a:r>
              <a:rPr lang="de-DE" dirty="0"/>
              <a:t>		</a:t>
            </a:r>
            <a:r>
              <a:rPr lang="de-DE" b="0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Trojanisches Pferd</a:t>
            </a:r>
          </a:p>
          <a:p>
            <a:pPr marL="0" indent="0" algn="l" rtl="0" eaLnBrk="1" fontAlgn="t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de-DE" b="0" i="0" u="none" strike="noStrike" dirty="0">
              <a:effectLst/>
              <a:latin typeface="Arial" panose="020B0604020202020204" pitchFamily="34" charset="0"/>
            </a:endParaRPr>
          </a:p>
          <a:p>
            <a:pPr marL="0" indent="0" algn="l" rtl="0" eaLnBrk="1" fontAlgn="t" latinLnBrk="0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de-DE" b="0" i="0" u="none" strike="noStrike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Präpariertrick</a:t>
            </a:r>
            <a:r>
              <a:rPr lang="de-DE" dirty="0"/>
              <a:t>		</a:t>
            </a:r>
            <a:r>
              <a:rPr lang="de-DE" b="0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Ablenkungstrick</a:t>
            </a:r>
            <a:r>
              <a:rPr lang="de-DE" dirty="0"/>
              <a:t>		</a:t>
            </a:r>
            <a:r>
              <a:rPr lang="de-DE" b="0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Sicherungstrick</a:t>
            </a:r>
          </a:p>
          <a:p>
            <a:pPr marL="0" indent="0" algn="l" rtl="0" eaLnBrk="1" fontAlgn="t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de-DE" b="0" i="0" u="none" strike="noStrike" dirty="0">
              <a:effectLst/>
              <a:latin typeface="Arial" panose="020B0604020202020204" pitchFamily="34" charset="0"/>
            </a:endParaRPr>
          </a:p>
          <a:p>
            <a:pPr marL="0" indent="0" algn="l" rtl="0" eaLnBrk="1" fontAlgn="t" latinLnBrk="0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de-DE" b="0" i="0" u="none" strike="noStrike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Klaukoffertrick</a:t>
            </a:r>
            <a:r>
              <a:rPr lang="de-DE" dirty="0"/>
              <a:t>		</a:t>
            </a:r>
            <a:r>
              <a:rPr lang="de-DE" b="0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Zeitschrift in Zeitschrift-Trick	Verwirrtrick</a:t>
            </a:r>
          </a:p>
          <a:p>
            <a:pPr marL="0" indent="0" algn="l" rtl="0" eaLnBrk="1" fontAlgn="t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de-DE" b="0" i="0" u="none" strike="noStrike" dirty="0">
              <a:effectLst/>
              <a:latin typeface="Arial" panose="020B0604020202020204" pitchFamily="34" charset="0"/>
            </a:endParaRPr>
          </a:p>
          <a:p>
            <a:pPr marL="0" indent="0" eaLnBrk="1" fontAlgn="t" hangingPunct="1">
              <a:spcBef>
                <a:spcPts val="0"/>
              </a:spcBef>
              <a:buNone/>
            </a:pPr>
            <a:r>
              <a:rPr lang="de-DE" b="0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Helmtrick</a:t>
            </a:r>
            <a:r>
              <a:rPr lang="de-DE" dirty="0"/>
              <a:t>			</a:t>
            </a:r>
            <a:r>
              <a:rPr lang="de-DE" b="0" i="0" u="none" strike="noStrike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Fingierter Streit		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Gebrauchte Kassenbons</a:t>
            </a:r>
          </a:p>
          <a:p>
            <a:pPr marL="0" indent="0" eaLnBrk="1" fontAlgn="t" hangingPunct="1">
              <a:spcBef>
                <a:spcPts val="0"/>
              </a:spcBef>
              <a:buNone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fontAlgn="t" hangingPunct="1">
              <a:spcBef>
                <a:spcPts val="0"/>
              </a:spcBef>
              <a:buNone/>
            </a:pPr>
            <a:r>
              <a:rPr lang="de-DE" b="0" dirty="0">
                <a:latin typeface="Arial" panose="020B0604020202020204" pitchFamily="34" charset="0"/>
                <a:cs typeface="Arial" panose="020B0604020202020204" pitchFamily="34" charset="0"/>
              </a:rPr>
              <a:t>Umpacken			</a:t>
            </a:r>
            <a:r>
              <a:rPr lang="de-DE" b="0" dirty="0" err="1">
                <a:latin typeface="Arial" panose="020B0604020202020204" pitchFamily="34" charset="0"/>
                <a:cs typeface="Arial" panose="020B0604020202020204" pitchFamily="34" charset="0"/>
              </a:rPr>
              <a:t>Ineinanderpacken</a:t>
            </a:r>
            <a:r>
              <a:rPr lang="de-DE" b="0" dirty="0">
                <a:latin typeface="Arial" panose="020B0604020202020204" pitchFamily="34" charset="0"/>
                <a:cs typeface="Arial" panose="020B0604020202020204" pitchFamily="34" charset="0"/>
              </a:rPr>
              <a:t>		Zwiebeltrick		</a:t>
            </a:r>
          </a:p>
          <a:p>
            <a:pPr marL="0" indent="0" eaLnBrk="1" fontAlgn="t" hangingPunct="1">
              <a:spcBef>
                <a:spcPts val="0"/>
              </a:spcBef>
              <a:buNone/>
            </a:pPr>
            <a:r>
              <a:rPr lang="de-DE" dirty="0" err="1"/>
              <a:t>Aufeinanderpacken</a:t>
            </a:r>
            <a:r>
              <a:rPr lang="de-DE" dirty="0"/>
              <a:t>		Schwangerschaftstrick		Soziale Tour</a:t>
            </a:r>
          </a:p>
          <a:p>
            <a:pPr marL="0" indent="0" eaLnBrk="1" fontAlgn="t" hangingPunct="1">
              <a:spcBef>
                <a:spcPts val="0"/>
              </a:spcBef>
              <a:buNone/>
            </a:pPr>
            <a:endParaRPr lang="de-DE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fontAlgn="t" hangingPunct="1">
              <a:spcBef>
                <a:spcPts val="0"/>
              </a:spcBef>
              <a:buNone/>
            </a:pPr>
            <a:r>
              <a:rPr lang="de-DE" dirty="0"/>
              <a:t>Zusatzkauf			„Neuer“ Taschentrick		Gürteltrick</a:t>
            </a:r>
            <a:endParaRPr lang="de-DE" b="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eaLnBrk="1" fontAlgn="t" hangingPunct="1">
              <a:spcBef>
                <a:spcPts val="0"/>
              </a:spcBef>
              <a:buNone/>
            </a:pP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 rtl="0" eaLnBrk="1" fontAlgn="t" latinLnBrk="0" hangingPunct="1">
              <a:spcBef>
                <a:spcPts val="0"/>
              </a:spcBef>
              <a:spcAft>
                <a:spcPts val="0"/>
              </a:spcAft>
              <a:buNone/>
            </a:pPr>
            <a:endParaRPr lang="de-DE" b="0" i="0" u="none" strike="noStrike" dirty="0">
              <a:effectLst/>
              <a:latin typeface="Arial" panose="020B0604020202020204" pitchFamily="34" charset="0"/>
            </a:endParaRPr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b="1" dirty="0"/>
          </a:p>
          <a:p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6090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52000" y="2063251"/>
            <a:ext cx="8640000" cy="2051549"/>
          </a:xfrm>
        </p:spPr>
        <p:txBody>
          <a:bodyPr/>
          <a:lstStyle/>
          <a:p>
            <a:r>
              <a:rPr lang="de-DE" dirty="0"/>
              <a:t>1. Zahlen und Fakten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104776"/>
            <a:ext cx="1549148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5556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de-DE" altLang="de-DE" sz="650">
                <a:solidFill>
                  <a:prstClr val="white"/>
                </a:solidFill>
              </a:rPr>
              <a:t>Auftaktveranstaltung IHK Magdeburg</a:t>
            </a:r>
            <a:endParaRPr lang="de-DE" sz="650" dirty="0">
              <a:solidFill>
                <a:prstClr val="white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790E57-9D7A-4C8C-B32C-D4A564203B02}" type="slidenum">
              <a:rPr lang="de-DE" smtClean="0"/>
              <a:pPr>
                <a:defRPr/>
              </a:pPr>
              <a:t>30</a:t>
            </a:fld>
            <a:endParaRPr lang="de-DE" dirty="0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>
          <a:xfrm>
            <a:off x="252373" y="220253"/>
            <a:ext cx="7426894" cy="900000"/>
          </a:xfrm>
        </p:spPr>
        <p:txBody>
          <a:bodyPr/>
          <a:lstStyle/>
          <a:p>
            <a:r>
              <a:rPr lang="de-DE" dirty="0"/>
              <a:t>4. Tricks und Fallbeispiele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27.06.2024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EA1A49C-CA7D-4274-A7F3-4ECAA271B8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52373" y="1391724"/>
            <a:ext cx="7728862" cy="2952000"/>
          </a:xfrm>
        </p:spPr>
        <p:txBody>
          <a:bodyPr/>
          <a:lstStyle/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b="1" dirty="0"/>
          </a:p>
          <a:p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</p:txBody>
      </p:sp>
      <p:graphicFrame>
        <p:nvGraphicFramePr>
          <p:cNvPr id="3" name="Tabelle 4">
            <a:extLst>
              <a:ext uri="{FF2B5EF4-FFF2-40B4-BE49-F238E27FC236}">
                <a16:creationId xmlns:a16="http://schemas.microsoft.com/office/drawing/2014/main" id="{BFE218B5-59EF-4BD0-8C62-986350EC49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9953754"/>
              </p:ext>
            </p:extLst>
          </p:nvPr>
        </p:nvGraphicFramePr>
        <p:xfrm>
          <a:off x="313267" y="1400294"/>
          <a:ext cx="8398932" cy="3214039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799644">
                  <a:extLst>
                    <a:ext uri="{9D8B030D-6E8A-4147-A177-3AD203B41FA5}">
                      <a16:colId xmlns:a16="http://schemas.microsoft.com/office/drawing/2014/main" val="502253493"/>
                    </a:ext>
                  </a:extLst>
                </a:gridCol>
                <a:gridCol w="2799644">
                  <a:extLst>
                    <a:ext uri="{9D8B030D-6E8A-4147-A177-3AD203B41FA5}">
                      <a16:colId xmlns:a16="http://schemas.microsoft.com/office/drawing/2014/main" val="451050994"/>
                    </a:ext>
                  </a:extLst>
                </a:gridCol>
                <a:gridCol w="2799644">
                  <a:extLst>
                    <a:ext uri="{9D8B030D-6E8A-4147-A177-3AD203B41FA5}">
                      <a16:colId xmlns:a16="http://schemas.microsoft.com/office/drawing/2014/main" val="383537970"/>
                    </a:ext>
                  </a:extLst>
                </a:gridCol>
              </a:tblGrid>
              <a:tr h="3214039">
                <a:tc>
                  <a:txBody>
                    <a:bodyPr/>
                    <a:lstStyle/>
                    <a:p>
                      <a:r>
                        <a:rPr lang="de-DE" sz="1200" b="0" dirty="0"/>
                        <a:t>19.04.2023 </a:t>
                      </a:r>
                    </a:p>
                    <a:p>
                      <a:endParaRPr lang="de-DE" sz="1200" b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200" b="0" dirty="0"/>
                        <a:t>Tatort: Magdeburg, </a:t>
                      </a:r>
                      <a:r>
                        <a:rPr lang="de-DE" sz="1200" b="0" dirty="0" err="1"/>
                        <a:t>Medimax</a:t>
                      </a:r>
                      <a:r>
                        <a:rPr lang="de-DE" sz="1200" b="0" dirty="0"/>
                        <a:t> im Florapark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200" b="0" dirty="0"/>
                        <a:t>drei Jugendliche stehlen sieben hochwertige Smartphones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200" b="0" dirty="0"/>
                        <a:t>Gesamtschaden: 10 000 €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de-DE" sz="12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0" dirty="0"/>
                        <a:t>07.03.2023</a:t>
                      </a:r>
                    </a:p>
                    <a:p>
                      <a:endParaRPr lang="de-DE" sz="1200" b="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200" b="0" dirty="0"/>
                        <a:t>Tatort: Magdeburg, toom-Baumarkt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200" b="0" dirty="0"/>
                        <a:t>Unbekannte Täter entwenden benzinbetriebene Generatoren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200" b="0" dirty="0"/>
                        <a:t>Ware war elektronisch gesichert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200" b="0" dirty="0"/>
                        <a:t>Gesamtschaden: 9167,00 €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0" dirty="0"/>
                        <a:t>03.06.2022</a:t>
                      </a:r>
                      <a:r>
                        <a:rPr lang="de-DE" sz="1200" dirty="0"/>
                        <a:t> </a:t>
                      </a:r>
                    </a:p>
                    <a:p>
                      <a:endParaRPr lang="de-DE" sz="12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200" b="0" dirty="0"/>
                        <a:t>Tatort: Magdeburg, REWE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200" b="0" dirty="0"/>
                        <a:t>zwei männliche Täter packten Einkaufswagen voll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200" b="0" dirty="0"/>
                        <a:t>zwei weibliche Täterinnen betraten den Markt, so dass der Täter mit dem vollen Wagen über den Eingangsbereich den Laden verlassen konnte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200" b="0" dirty="0"/>
                        <a:t>Detektiv bemerkte dies, stellte den Täter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200" b="0" dirty="0"/>
                        <a:t>Beide männlichen Täter führten griffbereite Einhandmesser mit 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de-DE" sz="1200" b="0" dirty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de-DE" sz="1200" b="0" dirty="0">
                          <a:sym typeface="Wingdings" panose="05000000000000000000" pitchFamily="2" charset="2"/>
                        </a:rPr>
                        <a:t> </a:t>
                      </a:r>
                      <a:r>
                        <a:rPr lang="de-DE" sz="1200" b="0" dirty="0"/>
                        <a:t>EIGENSICHERUNG BEACHTEN!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de-DE" sz="12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87690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462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252000" y="2063251"/>
            <a:ext cx="8640000" cy="1784849"/>
          </a:xfrm>
        </p:spPr>
        <p:txBody>
          <a:bodyPr/>
          <a:lstStyle/>
          <a:p>
            <a:r>
              <a:rPr lang="de-DE" dirty="0"/>
              <a:t>5. Schwerpunkt Drogeriemärkte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900" y="104776"/>
            <a:ext cx="1549148" cy="179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16369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defRPr/>
            </a:pPr>
            <a:r>
              <a:rPr lang="de-DE" altLang="de-DE" sz="650">
                <a:solidFill>
                  <a:prstClr val="white"/>
                </a:solidFill>
              </a:rPr>
              <a:t>Auftaktveranstaltung IHK Magdeburg</a:t>
            </a:r>
            <a:endParaRPr lang="de-DE" sz="650" dirty="0">
              <a:solidFill>
                <a:prstClr val="white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790E57-9D7A-4C8C-B32C-D4A564203B02}" type="slidenum">
              <a:rPr lang="de-DE" smtClean="0"/>
              <a:pPr>
                <a:defRPr/>
              </a:pPr>
              <a:t>32</a:t>
            </a:fld>
            <a:endParaRPr lang="de-DE" dirty="0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>
          <a:xfrm>
            <a:off x="252373" y="220253"/>
            <a:ext cx="7426894" cy="900000"/>
          </a:xfrm>
        </p:spPr>
        <p:txBody>
          <a:bodyPr/>
          <a:lstStyle/>
          <a:p>
            <a:r>
              <a:rPr lang="de-DE" dirty="0"/>
              <a:t>5. Schwerpunkt Drogeriemärkte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27.06.2024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2EA1A49C-CA7D-4274-A7F3-4ECAA271B8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52373" y="1252329"/>
            <a:ext cx="7728862" cy="3425687"/>
          </a:xfrm>
        </p:spPr>
        <p:txBody>
          <a:bodyPr/>
          <a:lstStyle/>
          <a:p>
            <a:pPr marL="0" indent="0">
              <a:buNone/>
            </a:pPr>
            <a:r>
              <a:rPr lang="de-DE" b="1" dirty="0"/>
              <a:t>Ladendiebstahl in Drogeriemärkten</a:t>
            </a:r>
          </a:p>
          <a:p>
            <a:endParaRPr lang="de-DE" dirty="0"/>
          </a:p>
          <a:p>
            <a:r>
              <a:rPr lang="de-DE" dirty="0"/>
              <a:t>Meistens nur </a:t>
            </a:r>
            <a:r>
              <a:rPr lang="de-DE" dirty="0" smtClean="0"/>
              <a:t>zwei </a:t>
            </a:r>
            <a:r>
              <a:rPr lang="de-DE" dirty="0"/>
              <a:t>Mitarbeiter pro Markt</a:t>
            </a:r>
          </a:p>
          <a:p>
            <a:r>
              <a:rPr lang="de-DE" dirty="0"/>
              <a:t>Mitarbeiter sind verantwortlich für: </a:t>
            </a:r>
          </a:p>
          <a:p>
            <a:pPr lvl="1"/>
            <a:r>
              <a:rPr lang="de-DE" dirty="0"/>
              <a:t>Waren einsortieren und auszeichnen</a:t>
            </a:r>
          </a:p>
          <a:p>
            <a:pPr lvl="1"/>
            <a:r>
              <a:rPr lang="de-DE" dirty="0"/>
              <a:t>Kassieren</a:t>
            </a:r>
          </a:p>
          <a:p>
            <a:pPr lvl="1"/>
            <a:r>
              <a:rPr lang="de-DE" dirty="0"/>
              <a:t>Warenannahme im Außenbereich hinter der Filiale </a:t>
            </a:r>
          </a:p>
          <a:p>
            <a:pPr lvl="1"/>
            <a:r>
              <a:rPr lang="de-DE" dirty="0"/>
              <a:t>Realisierung Pausenzeiten (es verbleibt nur ein Mitarbeiter im Markt!)</a:t>
            </a:r>
          </a:p>
          <a:p>
            <a:r>
              <a:rPr lang="de-DE" dirty="0"/>
              <a:t>Verantwortung für die Sicherheit lastet auf den Mitarbeitern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/>
              <a:t>		Das ist eine Einladung für jeden Ladendieb!</a:t>
            </a:r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b="1" dirty="0"/>
          </a:p>
          <a:p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</p:txBody>
      </p:sp>
      <p:pic>
        <p:nvPicPr>
          <p:cNvPr id="8" name="Grafik 7" descr="Traurige Gesichtskontur mit einfarbiger Füllung">
            <a:extLst>
              <a:ext uri="{FF2B5EF4-FFF2-40B4-BE49-F238E27FC236}">
                <a16:creationId xmlns:a16="http://schemas.microsoft.com/office/drawing/2014/main" id="{02FA23C5-082F-4810-8500-B7D371E887C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 rot="20160358">
            <a:off x="4369337" y="1307941"/>
            <a:ext cx="1172219" cy="1172219"/>
          </a:xfrm>
          <a:prstGeom prst="rect">
            <a:avLst/>
          </a:prstGeom>
        </p:spPr>
      </p:pic>
      <p:pic>
        <p:nvPicPr>
          <p:cNvPr id="10" name="Grafik 9" descr="Traurige Gesichtskontur mit einfarbiger Füllung">
            <a:extLst>
              <a:ext uri="{FF2B5EF4-FFF2-40B4-BE49-F238E27FC236}">
                <a16:creationId xmlns:a16="http://schemas.microsoft.com/office/drawing/2014/main" id="{02FA23C5-082F-4810-8500-B7D371E887C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>
            <a:off x="6118147" y="1521528"/>
            <a:ext cx="1172219" cy="1172219"/>
          </a:xfrm>
          <a:prstGeom prst="rect">
            <a:avLst/>
          </a:prstGeom>
        </p:spPr>
      </p:pic>
      <p:pic>
        <p:nvPicPr>
          <p:cNvPr id="11" name="Grafik 10" descr="Traurige Gesichtskontur mit einfarbiger Füllung">
            <a:extLst>
              <a:ext uri="{FF2B5EF4-FFF2-40B4-BE49-F238E27FC236}">
                <a16:creationId xmlns:a16="http://schemas.microsoft.com/office/drawing/2014/main" id="{02FA23C5-082F-4810-8500-B7D371E887C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 rot="1620934">
            <a:off x="7650825" y="2107638"/>
            <a:ext cx="1172219" cy="1172219"/>
          </a:xfrm>
          <a:prstGeom prst="rect">
            <a:avLst/>
          </a:prstGeom>
        </p:spPr>
      </p:pic>
      <p:pic>
        <p:nvPicPr>
          <p:cNvPr id="12" name="Grafik 11" descr="Traurige Gesichtskontur mit einfarbiger Füllung">
            <a:extLst>
              <a:ext uri="{FF2B5EF4-FFF2-40B4-BE49-F238E27FC236}">
                <a16:creationId xmlns:a16="http://schemas.microsoft.com/office/drawing/2014/main" id="{02FA23C5-082F-4810-8500-B7D371E887C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3"/>
              </a:ext>
            </a:extLst>
          </a:blip>
          <a:stretch>
            <a:fillRect/>
          </a:stretch>
        </p:blipFill>
        <p:spPr>
          <a:xfrm rot="571036">
            <a:off x="6070242" y="3663656"/>
            <a:ext cx="1172219" cy="1172219"/>
          </a:xfrm>
          <a:prstGeom prst="rect">
            <a:avLst/>
          </a:prstGeom>
        </p:spPr>
      </p:pic>
      <p:sp>
        <p:nvSpPr>
          <p:cNvPr id="3" name="Eingekerbter Pfeil nach rechts 2"/>
          <p:cNvSpPr/>
          <p:nvPr/>
        </p:nvSpPr>
        <p:spPr>
          <a:xfrm>
            <a:off x="882435" y="4094922"/>
            <a:ext cx="978408" cy="484632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21785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27.06.2024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Auftaktveranstaltung IHK Magdeburg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BB2C71-6B60-42C7-A8BC-A67C5C48F3C6}" type="slidenum">
              <a:rPr lang="de-DE" smtClean="0"/>
              <a:pPr>
                <a:defRPr/>
              </a:pPr>
              <a:t>33</a:t>
            </a:fld>
            <a:endParaRPr lang="de-DE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8568" y="1297173"/>
            <a:ext cx="5890437" cy="35300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itel 1"/>
          <p:cNvSpPr txBox="1">
            <a:spLocks/>
          </p:cNvSpPr>
          <p:nvPr/>
        </p:nvSpPr>
        <p:spPr bwMode="auto">
          <a:xfrm>
            <a:off x="1488568" y="1796609"/>
            <a:ext cx="5890437" cy="334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defRPr sz="2800" b="1" kern="1200">
                <a:solidFill>
                  <a:schemeClr val="bg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3429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6pPr>
            <a:lvl7pPr marL="685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7pPr>
            <a:lvl8pPr marL="10287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8pPr>
            <a:lvl9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300">
                <a:solidFill>
                  <a:schemeClr val="tx1"/>
                </a:solidFill>
                <a:latin typeface="Calibri Light" panose="020F0302020204030204" pitchFamily="34" charset="0"/>
              </a:defRPr>
            </a:lvl9pPr>
          </a:lstStyle>
          <a:p>
            <a:r>
              <a:rPr lang="de-DE" altLang="de-DE"/>
              <a:t>Danke für Ihre Aufmerksamkeit!</a:t>
            </a:r>
            <a:br>
              <a:rPr lang="de-DE" altLang="de-DE"/>
            </a:b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387628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z="700" dirty="0"/>
              <a:t>Auftaktveranstaltung IHK Magdeburg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790E57-9D7A-4C8C-B32C-D4A564203B02}" type="slidenum">
              <a:rPr lang="de-DE" smtClean="0"/>
              <a:pPr>
                <a:defRPr/>
              </a:pPr>
              <a:t>4</a:t>
            </a:fld>
            <a:endParaRPr lang="de-DE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1. Zahlen und Fakten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27.06.2024</a:t>
            </a:r>
            <a:endParaRPr lang="de-DE" dirty="0"/>
          </a:p>
        </p:txBody>
      </p:sp>
      <p:sp>
        <p:nvSpPr>
          <p:cNvPr id="15" name="Inhaltsplatzhalter 14">
            <a:extLst>
              <a:ext uri="{FF2B5EF4-FFF2-40B4-BE49-F238E27FC236}">
                <a16:creationId xmlns:a16="http://schemas.microsoft.com/office/drawing/2014/main" id="{08D35253-3F50-49AC-AB48-7DF8F0CD2BA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9682" y="1570383"/>
            <a:ext cx="4520152" cy="2908852"/>
          </a:xfrm>
        </p:spPr>
        <p:txBody>
          <a:bodyPr/>
          <a:lstStyle/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r>
              <a:rPr lang="de-DE" dirty="0"/>
              <a:t>Mehr als 70.000 Mal wird in Deutschlands Geschäften jeden Tag gestohlen </a:t>
            </a:r>
          </a:p>
          <a:p>
            <a:r>
              <a:rPr lang="de-DE" dirty="0"/>
              <a:t>Statistisch gesehen stielt jeder Deutsche jährlich Waren im Wert von 27 Euro.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de-DE" dirty="0"/>
              <a:t>Jährlich entsteht dadurch dem Einzelhandel ein Schaden von ca. 2,26 Mrd. Euro durch Ladendiebstahl</a:t>
            </a:r>
          </a:p>
          <a:p>
            <a:pPr marL="0" indent="0" algn="ctr">
              <a:buNone/>
            </a:pPr>
            <a:endParaRPr lang="de-DE" dirty="0"/>
          </a:p>
        </p:txBody>
      </p:sp>
      <p:sp>
        <p:nvSpPr>
          <p:cNvPr id="20" name="Textplatzhalter 9">
            <a:extLst>
              <a:ext uri="{FF2B5EF4-FFF2-40B4-BE49-F238E27FC236}">
                <a16:creationId xmlns:a16="http://schemas.microsoft.com/office/drawing/2014/main" id="{0401A370-2082-4861-A85C-7512DEF8B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9525" y="1048393"/>
            <a:ext cx="6427963" cy="723292"/>
          </a:xfrm>
        </p:spPr>
        <p:txBody>
          <a:bodyPr/>
          <a:lstStyle/>
          <a:p>
            <a:r>
              <a:rPr lang="de-DE" sz="1800" dirty="0"/>
              <a:t>Deutschland</a:t>
            </a:r>
          </a:p>
        </p:txBody>
      </p:sp>
      <p:pic>
        <p:nvPicPr>
          <p:cNvPr id="1026" name="Picture 2" descr="1902fcc3bc7ed754851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4121" y="1531471"/>
            <a:ext cx="2986677" cy="29866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386500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z="700" dirty="0"/>
              <a:t>Auftaktveranstaltung IHK Magdeburg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790E57-9D7A-4C8C-B32C-D4A564203B02}" type="slidenum">
              <a:rPr lang="de-DE" smtClean="0"/>
              <a:pPr>
                <a:defRPr/>
              </a:pPr>
              <a:t>5</a:t>
            </a:fld>
            <a:endParaRPr lang="de-DE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1. Zahlen und Fakten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27.06.2024</a:t>
            </a:r>
            <a:endParaRPr lang="de-DE" dirty="0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1C4147B0-1385-4EF3-9F99-18855573D41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5914" y="1278835"/>
            <a:ext cx="5337016" cy="3558208"/>
          </a:xfrm>
          <a:prstGeom prst="rect">
            <a:avLst/>
          </a:prstGeom>
        </p:spPr>
      </p:pic>
      <p:sp>
        <p:nvSpPr>
          <p:cNvPr id="12" name="Pfeil: nach rechts 11">
            <a:extLst>
              <a:ext uri="{FF2B5EF4-FFF2-40B4-BE49-F238E27FC236}">
                <a16:creationId xmlns:a16="http://schemas.microsoft.com/office/drawing/2014/main" id="{B9334C97-BD71-4888-9909-0A64407917C7}"/>
              </a:ext>
            </a:extLst>
          </p:cNvPr>
          <p:cNvSpPr/>
          <p:nvPr/>
        </p:nvSpPr>
        <p:spPr>
          <a:xfrm rot="10800000">
            <a:off x="3836709" y="2168164"/>
            <a:ext cx="775047" cy="24038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feld 2"/>
          <p:cNvSpPr txBox="1"/>
          <p:nvPr/>
        </p:nvSpPr>
        <p:spPr>
          <a:xfrm>
            <a:off x="4693654" y="1800835"/>
            <a:ext cx="22306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Schadenssumme entspricht den Baukosten des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One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World Trade Centers in New York City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3778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z="700" dirty="0"/>
              <a:t>Auftaktveranstaltung IHK Magdeburg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790E57-9D7A-4C8C-B32C-D4A564203B02}" type="slidenum">
              <a:rPr lang="de-DE" smtClean="0"/>
              <a:pPr>
                <a:defRPr/>
              </a:pPr>
              <a:t>6</a:t>
            </a:fld>
            <a:endParaRPr lang="de-DE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1. Zahlen und Fakten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27.06.2024</a:t>
            </a:r>
            <a:endParaRPr lang="de-DE" dirty="0"/>
          </a:p>
        </p:txBody>
      </p:sp>
      <p:graphicFrame>
        <p:nvGraphicFramePr>
          <p:cNvPr id="17" name="Inhaltsplatzhalter 16">
            <a:extLst>
              <a:ext uri="{FF2B5EF4-FFF2-40B4-BE49-F238E27FC236}">
                <a16:creationId xmlns:a16="http://schemas.microsoft.com/office/drawing/2014/main" id="{00000000-0008-0000-0200-000003000000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327556290"/>
              </p:ext>
            </p:extLst>
          </p:nvPr>
        </p:nvGraphicFramePr>
        <p:xfrm>
          <a:off x="914889" y="1312437"/>
          <a:ext cx="5874968" cy="3543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76901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z="700" dirty="0"/>
              <a:t>Auftaktveranstaltung IHK Magdeburg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790E57-9D7A-4C8C-B32C-D4A564203B02}" type="slidenum">
              <a:rPr lang="de-DE" smtClean="0"/>
              <a:pPr>
                <a:defRPr/>
              </a:pPr>
              <a:t>7</a:t>
            </a:fld>
            <a:endParaRPr lang="de-DE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1. Zahlen und Fakten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27.06.2024</a:t>
            </a:r>
            <a:endParaRPr lang="de-DE" dirty="0"/>
          </a:p>
        </p:txBody>
      </p:sp>
      <p:sp>
        <p:nvSpPr>
          <p:cNvPr id="20" name="Textplatzhalter 9">
            <a:extLst>
              <a:ext uri="{FF2B5EF4-FFF2-40B4-BE49-F238E27FC236}">
                <a16:creationId xmlns:a16="http://schemas.microsoft.com/office/drawing/2014/main" id="{0401A370-2082-4861-A85C-7512DEF8BB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5634" y="1019505"/>
            <a:ext cx="6427963" cy="527853"/>
          </a:xfrm>
        </p:spPr>
        <p:txBody>
          <a:bodyPr/>
          <a:lstStyle/>
          <a:p>
            <a:r>
              <a:rPr lang="de-DE" sz="1600" dirty="0"/>
              <a:t>Polizeiinspektion Magdeburg</a:t>
            </a:r>
          </a:p>
        </p:txBody>
      </p:sp>
      <p:graphicFrame>
        <p:nvGraphicFramePr>
          <p:cNvPr id="10" name="Diagramm 9">
            <a:extLst>
              <a:ext uri="{FF2B5EF4-FFF2-40B4-BE49-F238E27FC236}">
                <a16:creationId xmlns:a16="http://schemas.microsoft.com/office/drawing/2014/main" id="{AA15AA86-E919-424B-B1DD-928B925712E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76705460"/>
              </p:ext>
            </p:extLst>
          </p:nvPr>
        </p:nvGraphicFramePr>
        <p:xfrm>
          <a:off x="1332373" y="1538736"/>
          <a:ext cx="5040000" cy="331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23017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Auftaktveranstaltung IHK Magdeburg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790E57-9D7A-4C8C-B32C-D4A564203B02}" type="slidenum">
              <a:rPr lang="de-DE" smtClean="0"/>
              <a:pPr>
                <a:defRPr/>
              </a:pPr>
              <a:t>8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1. Zahlen und Fakten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27.06.2024</a:t>
            </a:r>
          </a:p>
        </p:txBody>
      </p:sp>
      <p:graphicFrame>
        <p:nvGraphicFramePr>
          <p:cNvPr id="12" name="Diagramm 11">
            <a:extLst>
              <a:ext uri="{FF2B5EF4-FFF2-40B4-BE49-F238E27FC236}">
                <a16:creationId xmlns:a16="http://schemas.microsoft.com/office/drawing/2014/main" id="{10729871-0C7B-4551-BC01-8344BA7F9CF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6433974"/>
              </p:ext>
            </p:extLst>
          </p:nvPr>
        </p:nvGraphicFramePr>
        <p:xfrm>
          <a:off x="144377" y="1559440"/>
          <a:ext cx="5040000" cy="331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Textfeld 9">
            <a:extLst>
              <a:ext uri="{FF2B5EF4-FFF2-40B4-BE49-F238E27FC236}">
                <a16:creationId xmlns:a16="http://schemas.microsoft.com/office/drawing/2014/main" id="{9F0E76BF-E84E-4B28-A112-347AFDE0EDA8}"/>
              </a:ext>
            </a:extLst>
          </p:cNvPr>
          <p:cNvSpPr txBox="1"/>
          <p:nvPr/>
        </p:nvSpPr>
        <p:spPr>
          <a:xfrm>
            <a:off x="153954" y="1273628"/>
            <a:ext cx="49638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Stadt Magdeburg</a:t>
            </a:r>
          </a:p>
        </p:txBody>
      </p:sp>
      <p:pic>
        <p:nvPicPr>
          <p:cNvPr id="14" name="Grafik 13">
            <a:extLst>
              <a:ext uri="{FF2B5EF4-FFF2-40B4-BE49-F238E27FC236}">
                <a16:creationId xmlns:a16="http://schemas.microsoft.com/office/drawing/2014/main" id="{676E03C0-4EC5-4050-95C9-DB35ABCBE7C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95"/>
          <a:stretch/>
        </p:blipFill>
        <p:spPr>
          <a:xfrm>
            <a:off x="4871177" y="1431889"/>
            <a:ext cx="4201011" cy="3218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238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dirty="0"/>
              <a:t>Auftaktveranstaltung IHK Magdeburg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6790E57-9D7A-4C8C-B32C-D4A564203B02}" type="slidenum">
              <a:rPr lang="de-DE" smtClean="0"/>
              <a:pPr>
                <a:defRPr/>
              </a:pPr>
              <a:t>9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1. Zahlen und Fakten</a:t>
            </a:r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de-DE"/>
              <a:t>27.06.2024</a:t>
            </a:r>
            <a:endParaRPr lang="de-DE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9F0E76BF-E84E-4B28-A112-347AFDE0EDA8}"/>
              </a:ext>
            </a:extLst>
          </p:cNvPr>
          <p:cNvSpPr txBox="1"/>
          <p:nvPr/>
        </p:nvSpPr>
        <p:spPr>
          <a:xfrm>
            <a:off x="153954" y="1273628"/>
            <a:ext cx="49638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Stadt Magdeburg</a:t>
            </a:r>
          </a:p>
        </p:txBody>
      </p:sp>
      <p:graphicFrame>
        <p:nvGraphicFramePr>
          <p:cNvPr id="9" name="Diagramm 8">
            <a:extLst>
              <a:ext uri="{FF2B5EF4-FFF2-40B4-BE49-F238E27FC236}">
                <a16:creationId xmlns:a16="http://schemas.microsoft.com/office/drawing/2014/main" id="{9298B276-3B04-4874-B929-977240437FE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6293356"/>
              </p:ext>
            </p:extLst>
          </p:nvPr>
        </p:nvGraphicFramePr>
        <p:xfrm>
          <a:off x="247507" y="1573620"/>
          <a:ext cx="5040000" cy="331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4" name="Grafik 3">
            <a:extLst>
              <a:ext uri="{FF2B5EF4-FFF2-40B4-BE49-F238E27FC236}">
                <a16:creationId xmlns:a16="http://schemas.microsoft.com/office/drawing/2014/main" id="{C3B8479F-FD5D-4F7A-AB57-1F72F4B7EAA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936" t="3757" r="2898" b="67743"/>
          <a:stretch/>
        </p:blipFill>
        <p:spPr>
          <a:xfrm>
            <a:off x="5373278" y="2304854"/>
            <a:ext cx="3485250" cy="1800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312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CI LS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f1.pot [Kompatibilitätsmodus]" id="{376F53AB-A7E4-4E41-9D07-C388761B4CFC}" vid="{9B859BAC-E0B0-48C1-8815-B8B1B04BE60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97994B9928EDE4493C7DA135ECD52DC" ma:contentTypeVersion="18" ma:contentTypeDescription="Ein neues Dokument erstellen." ma:contentTypeScope="" ma:versionID="46b15f221b42dcf251951e19afd389e0">
  <xsd:schema xmlns:xsd="http://www.w3.org/2001/XMLSchema" xmlns:xs="http://www.w3.org/2001/XMLSchema" xmlns:p="http://schemas.microsoft.com/office/2006/metadata/properties" xmlns:ns2="6f4a7c12-daa4-416f-99e3-e958f1ea6e74" xmlns:ns3="537636be-339f-473c-8743-75b4a5cf3bbf" targetNamespace="http://schemas.microsoft.com/office/2006/metadata/properties" ma:root="true" ma:fieldsID="651adbc1d25ed576e1e3cd9392d46155" ns2:_="" ns3:_="">
    <xsd:import namespace="6f4a7c12-daa4-416f-99e3-e958f1ea6e74"/>
    <xsd:import namespace="537636be-339f-473c-8743-75b4a5cf3bb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f4a7c12-daa4-416f-99e3-e958f1ea6e7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8ff33e52-898c-407f-90cf-e54e8780799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37636be-339f-473c-8743-75b4a5cf3bbf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2dd59e28-489e-49d2-afcd-267923e651b3}" ma:internalName="TaxCatchAll" ma:showField="CatchAllData" ma:web="537636be-339f-473c-8743-75b4a5cf3bb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6AD9E66-381C-404F-AE86-D4BBEE173E91}"/>
</file>

<file path=customXml/itemProps2.xml><?xml version="1.0" encoding="utf-8"?>
<ds:datastoreItem xmlns:ds="http://schemas.openxmlformats.org/officeDocument/2006/customXml" ds:itemID="{B561ECEF-CBA4-4BBF-8155-80977A3A9CCD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1266</Words>
  <Application>Microsoft Office PowerPoint</Application>
  <PresentationFormat>Bildschirmpräsentation (16:9)</PresentationFormat>
  <Paragraphs>379</Paragraphs>
  <Slides>33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7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33</vt:i4>
      </vt:variant>
    </vt:vector>
  </HeadingPairs>
  <TitlesOfParts>
    <vt:vector size="41" baseType="lpstr">
      <vt:lpstr>DengXian</vt:lpstr>
      <vt:lpstr>Arial</vt:lpstr>
      <vt:lpstr>Calibri</vt:lpstr>
      <vt:lpstr>Calibri Light</vt:lpstr>
      <vt:lpstr>Symbol</vt:lpstr>
      <vt:lpstr>Times New Roman</vt:lpstr>
      <vt:lpstr>Wingdings</vt:lpstr>
      <vt:lpstr>CI LSA</vt:lpstr>
      <vt:lpstr>Prävention gegen Ladendiebstahl</vt:lpstr>
      <vt:lpstr>Agenda</vt:lpstr>
      <vt:lpstr>1. Zahlen und Fakten</vt:lpstr>
      <vt:lpstr>1. Zahlen und Fakten</vt:lpstr>
      <vt:lpstr>1. Zahlen und Fakten</vt:lpstr>
      <vt:lpstr>1. Zahlen und Fakten</vt:lpstr>
      <vt:lpstr>1. Zahlen und Fakten</vt:lpstr>
      <vt:lpstr>1. Zahlen und Fakten</vt:lpstr>
      <vt:lpstr>1. Zahlen und Fakten</vt:lpstr>
      <vt:lpstr>1. Zahlen und Fakten</vt:lpstr>
      <vt:lpstr>2. Rechtliche Grundlagen</vt:lpstr>
      <vt:lpstr>2. Rechtliche Grundlagen</vt:lpstr>
      <vt:lpstr>2. Rechtliche Grundlagen</vt:lpstr>
      <vt:lpstr>2. Rechtliche Grundlagen</vt:lpstr>
      <vt:lpstr>2. Rechtliche Grundlagen</vt:lpstr>
      <vt:lpstr>2. Rechtliche Grundlagen</vt:lpstr>
      <vt:lpstr>2. Rechtliche Grundlagen</vt:lpstr>
      <vt:lpstr>2. Rechtliche Grundlagen</vt:lpstr>
      <vt:lpstr>2. Rechtliche Grundlagen</vt:lpstr>
      <vt:lpstr>3. Prävention/Hinweise und Empfehlungen</vt:lpstr>
      <vt:lpstr>3. Prävention/Hinweise und Empfehlungen</vt:lpstr>
      <vt:lpstr>3. Prävention/Hinweise und Empfehlungen</vt:lpstr>
      <vt:lpstr>3. Prävention/Hinweise und Empfehlungen</vt:lpstr>
      <vt:lpstr>3. Prävention/Hinweise und Empfehlungen</vt:lpstr>
      <vt:lpstr>3. Prävention/Hinweise und Empfehlungen</vt:lpstr>
      <vt:lpstr>3. Prävention/Hinweise und Empfehlungen</vt:lpstr>
      <vt:lpstr>3. Prävention/Hinweise und Empfehlungen</vt:lpstr>
      <vt:lpstr>4. Tricks und Fallbeispiele</vt:lpstr>
      <vt:lpstr>4. Tricks und Fallbeispiele</vt:lpstr>
      <vt:lpstr>4. Tricks und Fallbeispiele</vt:lpstr>
      <vt:lpstr>5. Schwerpunkt Drogeriemärkte</vt:lpstr>
      <vt:lpstr>5. Schwerpunkt Drogeriemärkte</vt:lpstr>
      <vt:lpstr>PowerPoint-Präsentation</vt:lpstr>
    </vt:vector>
  </TitlesOfParts>
  <Manager>LKD Cichosz</Manager>
  <Company>VbSt "Reformation 2017"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Prävention Ladendiebstahl</dc:title>
  <dc:subject>Vortrag IHK</dc:subject>
  <dc:creator>KKin Bange</dc:creator>
  <cp:keywords>ZA</cp:keywords>
  <cp:lastModifiedBy>Trojahn, Anja</cp:lastModifiedBy>
  <cp:revision>402</cp:revision>
  <cp:lastPrinted>2019-06-14T05:55:48Z</cp:lastPrinted>
  <dcterms:created xsi:type="dcterms:W3CDTF">2016-12-22T07:44:08Z</dcterms:created>
  <dcterms:modified xsi:type="dcterms:W3CDTF">2024-06-19T13:36:36Z</dcterms:modified>
</cp:coreProperties>
</file>